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6"/>
  </p:notesMasterIdLst>
  <p:sldIdLst>
    <p:sldId id="256" r:id="rId2"/>
    <p:sldId id="350" r:id="rId3"/>
    <p:sldId id="352" r:id="rId4"/>
    <p:sldId id="362" r:id="rId5"/>
    <p:sldId id="353" r:id="rId6"/>
    <p:sldId id="351" r:id="rId7"/>
    <p:sldId id="357" r:id="rId8"/>
    <p:sldId id="358" r:id="rId9"/>
    <p:sldId id="326" r:id="rId10"/>
    <p:sldId id="323" r:id="rId11"/>
    <p:sldId id="321" r:id="rId12"/>
    <p:sldId id="348" r:id="rId13"/>
    <p:sldId id="354" r:id="rId14"/>
    <p:sldId id="328" r:id="rId15"/>
    <p:sldId id="336" r:id="rId16"/>
    <p:sldId id="356" r:id="rId17"/>
    <p:sldId id="359" r:id="rId18"/>
    <p:sldId id="304" r:id="rId19"/>
    <p:sldId id="361" r:id="rId20"/>
    <p:sldId id="310" r:id="rId21"/>
    <p:sldId id="320" r:id="rId22"/>
    <p:sldId id="291" r:id="rId23"/>
    <p:sldId id="325" r:id="rId24"/>
    <p:sldId id="360"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Rg st="1" end="35"/>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690"/>
    <p:restoredTop sz="95265"/>
  </p:normalViewPr>
  <p:slideViewPr>
    <p:cSldViewPr snapToGrid="0" snapToObjects="1">
      <p:cViewPr varScale="1">
        <p:scale>
          <a:sx n="94" d="100"/>
          <a:sy n="94" d="100"/>
        </p:scale>
        <p:origin x="232" y="552"/>
      </p:cViewPr>
      <p:guideLst/>
    </p:cSldViewPr>
  </p:slideViewPr>
  <p:notesTextViewPr>
    <p:cViewPr>
      <p:scale>
        <a:sx n="1" d="1"/>
        <a:sy n="1" d="1"/>
      </p:scale>
      <p:origin x="0" y="0"/>
    </p:cViewPr>
  </p:notesTextViewPr>
  <p:notesViewPr>
    <p:cSldViewPr snapToGrid="0" snapToObjects="1">
      <p:cViewPr varScale="1">
        <p:scale>
          <a:sx n="96" d="100"/>
          <a:sy n="96" d="100"/>
        </p:scale>
        <p:origin x="4328"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4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3AAA77-29BC-4900-B890-EAA6BEBC883F}" type="doc">
      <dgm:prSet loTypeId="urn:microsoft.com/office/officeart/2005/8/layout/hierarchy1" loCatId="hierarchy" qsTypeId="urn:microsoft.com/office/officeart/2005/8/quickstyle/simple1#137" qsCatId="simple" csTypeId="urn:microsoft.com/office/officeart/2005/8/colors/accent1_2#42" csCatId="accent1" phldr="1"/>
      <dgm:spPr/>
      <dgm:t>
        <a:bodyPr/>
        <a:lstStyle/>
        <a:p>
          <a:endParaRPr lang="en-US"/>
        </a:p>
      </dgm:t>
    </dgm:pt>
    <dgm:pt modelId="{43B130A6-EC6C-4BEB-865C-345B27B2188E}">
      <dgm:prSet/>
      <dgm:spPr/>
      <dgm:t>
        <a:bodyPr/>
        <a:lstStyle/>
        <a:p>
          <a:r>
            <a:rPr lang="en-US"/>
            <a:t>32 schools </a:t>
          </a:r>
        </a:p>
      </dgm:t>
    </dgm:pt>
    <dgm:pt modelId="{0D671820-2936-4F98-B3B9-BA06105147F4}" type="parTrans" cxnId="{667F136D-F130-454B-8ADB-A6909F2F308D}">
      <dgm:prSet/>
      <dgm:spPr/>
      <dgm:t>
        <a:bodyPr/>
        <a:lstStyle/>
        <a:p>
          <a:endParaRPr lang="en-US"/>
        </a:p>
      </dgm:t>
    </dgm:pt>
    <dgm:pt modelId="{CBEFAD2B-20B3-40D3-9794-CECC13C5B12F}" type="sibTrans" cxnId="{667F136D-F130-454B-8ADB-A6909F2F308D}">
      <dgm:prSet/>
      <dgm:spPr/>
      <dgm:t>
        <a:bodyPr/>
        <a:lstStyle/>
        <a:p>
          <a:endParaRPr lang="en-US"/>
        </a:p>
      </dgm:t>
    </dgm:pt>
    <dgm:pt modelId="{E56B273B-EB17-498C-97DE-1B2FD5296F73}">
      <dgm:prSet/>
      <dgm:spPr/>
      <dgm:t>
        <a:bodyPr/>
        <a:lstStyle/>
        <a:p>
          <a:r>
            <a:rPr lang="en-US" dirty="0"/>
            <a:t>14 partnerships</a:t>
          </a:r>
        </a:p>
      </dgm:t>
    </dgm:pt>
    <dgm:pt modelId="{48CB1354-A679-4E7F-AC9E-CA14C52D22EA}" type="parTrans" cxnId="{00527335-CD83-4C3B-AD4B-77C18AF23AAD}">
      <dgm:prSet/>
      <dgm:spPr/>
      <dgm:t>
        <a:bodyPr/>
        <a:lstStyle/>
        <a:p>
          <a:endParaRPr lang="en-US"/>
        </a:p>
      </dgm:t>
    </dgm:pt>
    <dgm:pt modelId="{555F0691-81AD-4DDE-AA44-D53314D81049}" type="sibTrans" cxnId="{00527335-CD83-4C3B-AD4B-77C18AF23AAD}">
      <dgm:prSet/>
      <dgm:spPr/>
      <dgm:t>
        <a:bodyPr/>
        <a:lstStyle/>
        <a:p>
          <a:endParaRPr lang="en-US"/>
        </a:p>
      </dgm:t>
    </dgm:pt>
    <dgm:pt modelId="{28DEF1EC-5D8E-FF42-8BA2-BAA416C20A93}" type="pres">
      <dgm:prSet presAssocID="{F33AAA77-29BC-4900-B890-EAA6BEBC883F}" presName="hierChild1" presStyleCnt="0">
        <dgm:presLayoutVars>
          <dgm:chPref val="1"/>
          <dgm:dir/>
          <dgm:animOne val="branch"/>
          <dgm:animLvl val="lvl"/>
          <dgm:resizeHandles/>
        </dgm:presLayoutVars>
      </dgm:prSet>
      <dgm:spPr/>
    </dgm:pt>
    <dgm:pt modelId="{42D3E79D-5C07-1B43-8B22-76226D7E94C3}" type="pres">
      <dgm:prSet presAssocID="{43B130A6-EC6C-4BEB-865C-345B27B2188E}" presName="hierRoot1" presStyleCnt="0"/>
      <dgm:spPr/>
    </dgm:pt>
    <dgm:pt modelId="{0664D447-4918-5A4B-B608-634C4ED0226F}" type="pres">
      <dgm:prSet presAssocID="{43B130A6-EC6C-4BEB-865C-345B27B2188E}" presName="composite" presStyleCnt="0"/>
      <dgm:spPr/>
    </dgm:pt>
    <dgm:pt modelId="{9005B0E7-94B5-7748-8A43-0684B9163EE5}" type="pres">
      <dgm:prSet presAssocID="{43B130A6-EC6C-4BEB-865C-345B27B2188E}" presName="background" presStyleLbl="node0" presStyleIdx="0" presStyleCnt="2"/>
      <dgm:spPr/>
    </dgm:pt>
    <dgm:pt modelId="{B5CE4A01-F318-FD46-A8AC-BFE700FDE741}" type="pres">
      <dgm:prSet presAssocID="{43B130A6-EC6C-4BEB-865C-345B27B2188E}" presName="text" presStyleLbl="fgAcc0" presStyleIdx="0" presStyleCnt="2">
        <dgm:presLayoutVars>
          <dgm:chPref val="3"/>
        </dgm:presLayoutVars>
      </dgm:prSet>
      <dgm:spPr/>
    </dgm:pt>
    <dgm:pt modelId="{53DB1A2D-F5FB-B644-921F-57859522ADED}" type="pres">
      <dgm:prSet presAssocID="{43B130A6-EC6C-4BEB-865C-345B27B2188E}" presName="hierChild2" presStyleCnt="0"/>
      <dgm:spPr/>
    </dgm:pt>
    <dgm:pt modelId="{E6DE345D-2FDF-B047-BD43-F947A239D881}" type="pres">
      <dgm:prSet presAssocID="{E56B273B-EB17-498C-97DE-1B2FD5296F73}" presName="hierRoot1" presStyleCnt="0"/>
      <dgm:spPr/>
    </dgm:pt>
    <dgm:pt modelId="{4EE97FF1-A963-3240-A014-8771D4629EAF}" type="pres">
      <dgm:prSet presAssocID="{E56B273B-EB17-498C-97DE-1B2FD5296F73}" presName="composite" presStyleCnt="0"/>
      <dgm:spPr/>
    </dgm:pt>
    <dgm:pt modelId="{404551B0-587D-024B-8BCE-FCE3FEB5997D}" type="pres">
      <dgm:prSet presAssocID="{E56B273B-EB17-498C-97DE-1B2FD5296F73}" presName="background" presStyleLbl="node0" presStyleIdx="1" presStyleCnt="2"/>
      <dgm:spPr/>
    </dgm:pt>
    <dgm:pt modelId="{60F075C6-CDA1-274F-AAD9-D94429CE9C1C}" type="pres">
      <dgm:prSet presAssocID="{E56B273B-EB17-498C-97DE-1B2FD5296F73}" presName="text" presStyleLbl="fgAcc0" presStyleIdx="1" presStyleCnt="2">
        <dgm:presLayoutVars>
          <dgm:chPref val="3"/>
        </dgm:presLayoutVars>
      </dgm:prSet>
      <dgm:spPr/>
    </dgm:pt>
    <dgm:pt modelId="{EFCC7C83-0336-074F-831C-F449373F2BE5}" type="pres">
      <dgm:prSet presAssocID="{E56B273B-EB17-498C-97DE-1B2FD5296F73}" presName="hierChild2" presStyleCnt="0"/>
      <dgm:spPr/>
    </dgm:pt>
  </dgm:ptLst>
  <dgm:cxnLst>
    <dgm:cxn modelId="{028FFA01-F6B1-804E-B6E3-0AE7DE0E0595}" type="presOf" srcId="{43B130A6-EC6C-4BEB-865C-345B27B2188E}" destId="{B5CE4A01-F318-FD46-A8AC-BFE700FDE741}" srcOrd="0" destOrd="0" presId="urn:microsoft.com/office/officeart/2005/8/layout/hierarchy1"/>
    <dgm:cxn modelId="{00527335-CD83-4C3B-AD4B-77C18AF23AAD}" srcId="{F33AAA77-29BC-4900-B890-EAA6BEBC883F}" destId="{E56B273B-EB17-498C-97DE-1B2FD5296F73}" srcOrd="1" destOrd="0" parTransId="{48CB1354-A679-4E7F-AC9E-CA14C52D22EA}" sibTransId="{555F0691-81AD-4DDE-AA44-D53314D81049}"/>
    <dgm:cxn modelId="{667F136D-F130-454B-8ADB-A6909F2F308D}" srcId="{F33AAA77-29BC-4900-B890-EAA6BEBC883F}" destId="{43B130A6-EC6C-4BEB-865C-345B27B2188E}" srcOrd="0" destOrd="0" parTransId="{0D671820-2936-4F98-B3B9-BA06105147F4}" sibTransId="{CBEFAD2B-20B3-40D3-9794-CECC13C5B12F}"/>
    <dgm:cxn modelId="{734C9EAB-E9AB-0041-8F93-6ABFFC773DEF}" type="presOf" srcId="{E56B273B-EB17-498C-97DE-1B2FD5296F73}" destId="{60F075C6-CDA1-274F-AAD9-D94429CE9C1C}" srcOrd="0" destOrd="0" presId="urn:microsoft.com/office/officeart/2005/8/layout/hierarchy1"/>
    <dgm:cxn modelId="{6DB1E1D0-F7C6-4745-A93F-AE77AF5957E3}" type="presOf" srcId="{F33AAA77-29BC-4900-B890-EAA6BEBC883F}" destId="{28DEF1EC-5D8E-FF42-8BA2-BAA416C20A93}" srcOrd="0" destOrd="0" presId="urn:microsoft.com/office/officeart/2005/8/layout/hierarchy1"/>
    <dgm:cxn modelId="{7DF88019-802A-2748-A8CB-6AE39D8AAF18}" type="presParOf" srcId="{28DEF1EC-5D8E-FF42-8BA2-BAA416C20A93}" destId="{42D3E79D-5C07-1B43-8B22-76226D7E94C3}" srcOrd="0" destOrd="0" presId="urn:microsoft.com/office/officeart/2005/8/layout/hierarchy1"/>
    <dgm:cxn modelId="{5132B9E7-9D67-664E-9EC8-CB49623EBC26}" type="presParOf" srcId="{42D3E79D-5C07-1B43-8B22-76226D7E94C3}" destId="{0664D447-4918-5A4B-B608-634C4ED0226F}" srcOrd="0" destOrd="0" presId="urn:microsoft.com/office/officeart/2005/8/layout/hierarchy1"/>
    <dgm:cxn modelId="{DEBD213A-AA09-3B43-A8E3-69313F3FF339}" type="presParOf" srcId="{0664D447-4918-5A4B-B608-634C4ED0226F}" destId="{9005B0E7-94B5-7748-8A43-0684B9163EE5}" srcOrd="0" destOrd="0" presId="urn:microsoft.com/office/officeart/2005/8/layout/hierarchy1"/>
    <dgm:cxn modelId="{2B3B345A-85A9-5F45-8CF5-59694AE27089}" type="presParOf" srcId="{0664D447-4918-5A4B-B608-634C4ED0226F}" destId="{B5CE4A01-F318-FD46-A8AC-BFE700FDE741}" srcOrd="1" destOrd="0" presId="urn:microsoft.com/office/officeart/2005/8/layout/hierarchy1"/>
    <dgm:cxn modelId="{8383DD55-39A9-3F41-89C4-A83851E79B10}" type="presParOf" srcId="{42D3E79D-5C07-1B43-8B22-76226D7E94C3}" destId="{53DB1A2D-F5FB-B644-921F-57859522ADED}" srcOrd="1" destOrd="0" presId="urn:microsoft.com/office/officeart/2005/8/layout/hierarchy1"/>
    <dgm:cxn modelId="{935EFBD8-2006-6843-9681-9FFE13D55F14}" type="presParOf" srcId="{28DEF1EC-5D8E-FF42-8BA2-BAA416C20A93}" destId="{E6DE345D-2FDF-B047-BD43-F947A239D881}" srcOrd="1" destOrd="0" presId="urn:microsoft.com/office/officeart/2005/8/layout/hierarchy1"/>
    <dgm:cxn modelId="{002C0C55-0624-6642-A3A6-CAC462F4EAE0}" type="presParOf" srcId="{E6DE345D-2FDF-B047-BD43-F947A239D881}" destId="{4EE97FF1-A963-3240-A014-8771D4629EAF}" srcOrd="0" destOrd="0" presId="urn:microsoft.com/office/officeart/2005/8/layout/hierarchy1"/>
    <dgm:cxn modelId="{2F28617A-5D17-6F4F-B169-907C6798F624}" type="presParOf" srcId="{4EE97FF1-A963-3240-A014-8771D4629EAF}" destId="{404551B0-587D-024B-8BCE-FCE3FEB5997D}" srcOrd="0" destOrd="0" presId="urn:microsoft.com/office/officeart/2005/8/layout/hierarchy1"/>
    <dgm:cxn modelId="{C84465BF-CD27-A34B-BD56-D55563144B57}" type="presParOf" srcId="{4EE97FF1-A963-3240-A014-8771D4629EAF}" destId="{60F075C6-CDA1-274F-AAD9-D94429CE9C1C}" srcOrd="1" destOrd="0" presId="urn:microsoft.com/office/officeart/2005/8/layout/hierarchy1"/>
    <dgm:cxn modelId="{91EA4677-F6F7-6444-810C-01166B1CA0CA}" type="presParOf" srcId="{E6DE345D-2FDF-B047-BD43-F947A239D881}" destId="{EFCC7C83-0336-074F-831C-F449373F2BE5}"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5B0E7-94B5-7748-8A43-0684B9163EE5}">
      <dsp:nvSpPr>
        <dsp:cNvPr id="0" name=""/>
        <dsp:cNvSpPr/>
      </dsp:nvSpPr>
      <dsp:spPr>
        <a:xfrm>
          <a:off x="1049" y="576898"/>
          <a:ext cx="3683234" cy="233885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CE4A01-F318-FD46-A8AC-BFE700FDE741}">
      <dsp:nvSpPr>
        <dsp:cNvPr id="0" name=""/>
        <dsp:cNvSpPr/>
      </dsp:nvSpPr>
      <dsp:spPr>
        <a:xfrm>
          <a:off x="410297" y="965684"/>
          <a:ext cx="3683234" cy="2338853"/>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a:t>32 schools </a:t>
          </a:r>
        </a:p>
      </dsp:txBody>
      <dsp:txXfrm>
        <a:off x="478800" y="1034187"/>
        <a:ext cx="3546228" cy="2201847"/>
      </dsp:txXfrm>
    </dsp:sp>
    <dsp:sp modelId="{404551B0-587D-024B-8BCE-FCE3FEB5997D}">
      <dsp:nvSpPr>
        <dsp:cNvPr id="0" name=""/>
        <dsp:cNvSpPr/>
      </dsp:nvSpPr>
      <dsp:spPr>
        <a:xfrm>
          <a:off x="4502780" y="576898"/>
          <a:ext cx="3683234" cy="233885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F075C6-CDA1-274F-AAD9-D94429CE9C1C}">
      <dsp:nvSpPr>
        <dsp:cNvPr id="0" name=""/>
        <dsp:cNvSpPr/>
      </dsp:nvSpPr>
      <dsp:spPr>
        <a:xfrm>
          <a:off x="4912028" y="965684"/>
          <a:ext cx="3683234" cy="2338853"/>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dirty="0"/>
            <a:t>14 partnerships</a:t>
          </a:r>
        </a:p>
      </dsp:txBody>
      <dsp:txXfrm>
        <a:off x="4980531" y="1034187"/>
        <a:ext cx="3546228" cy="220184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3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FC12AC-ABDC-9049-89E2-3C0AAC325CFD}" type="datetimeFigureOut">
              <a:rPr lang="en-US" smtClean="0"/>
              <a:t>10/23/26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E62CB4-F38D-AB40-BE92-97FCCCB66A27}" type="slidenum">
              <a:rPr lang="en-US" smtClean="0"/>
              <a:t>‹#›</a:t>
            </a:fld>
            <a:endParaRPr lang="en-US"/>
          </a:p>
        </p:txBody>
      </p:sp>
    </p:spTree>
    <p:extLst>
      <p:ext uri="{BB962C8B-B14F-4D97-AF65-F5344CB8AC3E}">
        <p14:creationId xmlns:p14="http://schemas.microsoft.com/office/powerpoint/2010/main" val="203665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main areas we have been working on this year.</a:t>
            </a:r>
          </a:p>
        </p:txBody>
      </p:sp>
      <p:sp>
        <p:nvSpPr>
          <p:cNvPr id="4" name="Slide Number Placeholder 3"/>
          <p:cNvSpPr>
            <a:spLocks noGrp="1"/>
          </p:cNvSpPr>
          <p:nvPr>
            <p:ph type="sldNum" sz="quarter" idx="5"/>
          </p:nvPr>
        </p:nvSpPr>
        <p:spPr/>
        <p:txBody>
          <a:bodyPr/>
          <a:lstStyle/>
          <a:p>
            <a:fld id="{A2E62CB4-F38D-AB40-BE92-97FCCCB66A27}" type="slidenum">
              <a:rPr lang="en-US" smtClean="0"/>
              <a:t>2</a:t>
            </a:fld>
            <a:endParaRPr lang="en-US"/>
          </a:p>
        </p:txBody>
      </p:sp>
    </p:spTree>
    <p:extLst>
      <p:ext uri="{BB962C8B-B14F-4D97-AF65-F5344CB8AC3E}">
        <p14:creationId xmlns:p14="http://schemas.microsoft.com/office/powerpoint/2010/main" val="4009724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partnerships have grown. We are very pleased to say we have now got 3 more schools in Hastings UK partnered with schools in SL. Two of these are secondary schools, which we are very excited about.</a:t>
            </a:r>
          </a:p>
          <a:p>
            <a:endParaRPr lang="en-US" dirty="0"/>
          </a:p>
        </p:txBody>
      </p:sp>
      <p:sp>
        <p:nvSpPr>
          <p:cNvPr id="4" name="Slide Number Placeholder 3"/>
          <p:cNvSpPr>
            <a:spLocks noGrp="1"/>
          </p:cNvSpPr>
          <p:nvPr>
            <p:ph type="sldNum" sz="quarter" idx="5"/>
          </p:nvPr>
        </p:nvSpPr>
        <p:spPr/>
        <p:txBody>
          <a:bodyPr/>
          <a:lstStyle/>
          <a:p>
            <a:fld id="{A2E62CB4-F38D-AB40-BE92-97FCCCB66A27}" type="slidenum">
              <a:rPr lang="en-US" smtClean="0"/>
              <a:t>3</a:t>
            </a:fld>
            <a:endParaRPr lang="en-US"/>
          </a:p>
        </p:txBody>
      </p:sp>
    </p:spTree>
    <p:extLst>
      <p:ext uri="{BB962C8B-B14F-4D97-AF65-F5344CB8AC3E}">
        <p14:creationId xmlns:p14="http://schemas.microsoft.com/office/powerpoint/2010/main" val="432305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Very successful visit. Teachers spent most days in their partner school learning about education in UK and sharing their life and experiences with UK pupils and staff.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organized a variety of out of school activities. We were lucky enough to be invited to </a:t>
            </a:r>
            <a:r>
              <a:rPr lang="en-US" dirty="0" err="1"/>
              <a:t>Fairlight</a:t>
            </a:r>
            <a:r>
              <a:rPr lang="en-US" dirty="0"/>
              <a:t> Hall for a tour of the house and a meal.</a:t>
            </a:r>
          </a:p>
          <a:p>
            <a:endParaRPr lang="en-US" dirty="0"/>
          </a:p>
        </p:txBody>
      </p:sp>
      <p:sp>
        <p:nvSpPr>
          <p:cNvPr id="4" name="Slide Number Placeholder 3"/>
          <p:cNvSpPr>
            <a:spLocks noGrp="1"/>
          </p:cNvSpPr>
          <p:nvPr>
            <p:ph type="sldNum" sz="quarter" idx="5"/>
          </p:nvPr>
        </p:nvSpPr>
        <p:spPr/>
        <p:txBody>
          <a:bodyPr/>
          <a:lstStyle/>
          <a:p>
            <a:fld id="{A2E62CB4-F38D-AB40-BE92-97FCCCB66A27}" type="slidenum">
              <a:rPr lang="en-US" smtClean="0"/>
              <a:t>12</a:t>
            </a:fld>
            <a:endParaRPr lang="en-US"/>
          </a:p>
        </p:txBody>
      </p:sp>
    </p:spTree>
    <p:extLst>
      <p:ext uri="{BB962C8B-B14F-4D97-AF65-F5344CB8AC3E}">
        <p14:creationId xmlns:p14="http://schemas.microsoft.com/office/powerpoint/2010/main" val="1224699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workshop where we has sessions on phonics and </a:t>
            </a:r>
            <a:r>
              <a:rPr lang="en-US" dirty="0" err="1"/>
              <a:t>bodmas</a:t>
            </a:r>
            <a:r>
              <a:rPr lang="en-US" dirty="0"/>
              <a:t>! We also had a lesson on Art where we created paintings of the East Hill lift.</a:t>
            </a:r>
          </a:p>
        </p:txBody>
      </p:sp>
      <p:sp>
        <p:nvSpPr>
          <p:cNvPr id="4" name="Slide Number Placeholder 3"/>
          <p:cNvSpPr>
            <a:spLocks noGrp="1"/>
          </p:cNvSpPr>
          <p:nvPr>
            <p:ph type="sldNum" sz="quarter" idx="5"/>
          </p:nvPr>
        </p:nvSpPr>
        <p:spPr/>
        <p:txBody>
          <a:bodyPr/>
          <a:lstStyle/>
          <a:p>
            <a:fld id="{A2E62CB4-F38D-AB40-BE92-97FCCCB66A27}" type="slidenum">
              <a:rPr lang="en-US" smtClean="0"/>
              <a:t>13</a:t>
            </a:fld>
            <a:endParaRPr lang="en-US"/>
          </a:p>
        </p:txBody>
      </p:sp>
    </p:spTree>
    <p:extLst>
      <p:ext uri="{BB962C8B-B14F-4D97-AF65-F5344CB8AC3E}">
        <p14:creationId xmlns:p14="http://schemas.microsoft.com/office/powerpoint/2010/main" val="1173850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Feb 26, Alex (trustee) and Jo (teacher) myself and Jo’s daughter visited SL. We saw some pupils art work that had been inspired by the workshop in the UK.</a:t>
            </a:r>
          </a:p>
        </p:txBody>
      </p:sp>
      <p:sp>
        <p:nvSpPr>
          <p:cNvPr id="4" name="Slide Number Placeholder 3"/>
          <p:cNvSpPr>
            <a:spLocks noGrp="1"/>
          </p:cNvSpPr>
          <p:nvPr>
            <p:ph type="sldNum" sz="quarter" idx="5"/>
          </p:nvPr>
        </p:nvSpPr>
        <p:spPr/>
        <p:txBody>
          <a:bodyPr/>
          <a:lstStyle/>
          <a:p>
            <a:fld id="{A2E62CB4-F38D-AB40-BE92-97FCCCB66A27}" type="slidenum">
              <a:rPr lang="en-US" smtClean="0"/>
              <a:t>14</a:t>
            </a:fld>
            <a:endParaRPr lang="en-US"/>
          </a:p>
        </p:txBody>
      </p:sp>
    </p:spTree>
    <p:extLst>
      <p:ext uri="{BB962C8B-B14F-4D97-AF65-F5344CB8AC3E}">
        <p14:creationId xmlns:p14="http://schemas.microsoft.com/office/powerpoint/2010/main" val="3483821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ran a workshop where we asked what had been the best parts of the October visit, and what else teachers would like in the future.</a:t>
            </a:r>
          </a:p>
        </p:txBody>
      </p:sp>
      <p:sp>
        <p:nvSpPr>
          <p:cNvPr id="4" name="Slide Number Placeholder 3"/>
          <p:cNvSpPr>
            <a:spLocks noGrp="1"/>
          </p:cNvSpPr>
          <p:nvPr>
            <p:ph type="sldNum" sz="quarter" idx="5"/>
          </p:nvPr>
        </p:nvSpPr>
        <p:spPr/>
        <p:txBody>
          <a:bodyPr/>
          <a:lstStyle/>
          <a:p>
            <a:fld id="{A2E62CB4-F38D-AB40-BE92-97FCCCB66A27}" type="slidenum">
              <a:rPr lang="en-US" smtClean="0"/>
              <a:t>15</a:t>
            </a:fld>
            <a:endParaRPr lang="en-US"/>
          </a:p>
        </p:txBody>
      </p:sp>
    </p:spTree>
    <p:extLst>
      <p:ext uri="{BB962C8B-B14F-4D97-AF65-F5344CB8AC3E}">
        <p14:creationId xmlns:p14="http://schemas.microsoft.com/office/powerpoint/2010/main" val="3225326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now planning for our teachers to visit Sierra Leone next February. As you will be aware, the cost of flights has risen </a:t>
            </a:r>
            <a:r>
              <a:rPr lang="en-US" dirty="0" err="1"/>
              <a:t>hughly</a:t>
            </a:r>
            <a:r>
              <a:rPr lang="en-US" dirty="0"/>
              <a:t> since covid, and we will need to do some serious fund raising to cover this. Schools have their own ideas and we are looking for any help from other </a:t>
            </a:r>
            <a:r>
              <a:rPr lang="en-US" dirty="0" err="1"/>
              <a:t>organisations</a:t>
            </a:r>
            <a:r>
              <a:rPr lang="en-US" dirty="0"/>
              <a:t>. The teacher visits are the activity that keep the link alive, and the benefits to pupils, as well as staff, learning about global citizenship, how people live in other countries, what is the same and what is different is vital to our future understanding of the world.</a:t>
            </a:r>
          </a:p>
          <a:p>
            <a:r>
              <a:rPr lang="en-US" dirty="0"/>
              <a:t>Link is looking at starting a new project where activities come from the school needs.</a:t>
            </a:r>
          </a:p>
        </p:txBody>
      </p:sp>
      <p:sp>
        <p:nvSpPr>
          <p:cNvPr id="4" name="Slide Number Placeholder 3"/>
          <p:cNvSpPr>
            <a:spLocks noGrp="1"/>
          </p:cNvSpPr>
          <p:nvPr>
            <p:ph type="sldNum" sz="quarter" idx="5"/>
          </p:nvPr>
        </p:nvSpPr>
        <p:spPr/>
        <p:txBody>
          <a:bodyPr/>
          <a:lstStyle/>
          <a:p>
            <a:fld id="{A2E62CB4-F38D-AB40-BE92-97FCCCB66A27}" type="slidenum">
              <a:rPr lang="en-US" smtClean="0"/>
              <a:t>16</a:t>
            </a:fld>
            <a:endParaRPr lang="en-US"/>
          </a:p>
        </p:txBody>
      </p:sp>
    </p:spTree>
    <p:extLst>
      <p:ext uri="{BB962C8B-B14F-4D97-AF65-F5344CB8AC3E}">
        <p14:creationId xmlns:p14="http://schemas.microsoft.com/office/powerpoint/2010/main" val="1781264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School Farms into its 6</a:t>
            </a:r>
            <a:r>
              <a:rPr lang="en-US" baseline="30000" dirty="0"/>
              <a:t>th</a:t>
            </a:r>
            <a:r>
              <a:rPr lang="en-US" dirty="0"/>
              <a:t> year. </a:t>
            </a:r>
          </a:p>
        </p:txBody>
      </p:sp>
      <p:sp>
        <p:nvSpPr>
          <p:cNvPr id="4" name="Slide Number Placeholder 3"/>
          <p:cNvSpPr>
            <a:spLocks noGrp="1"/>
          </p:cNvSpPr>
          <p:nvPr>
            <p:ph type="sldNum" sz="quarter" idx="5"/>
          </p:nvPr>
        </p:nvSpPr>
        <p:spPr/>
        <p:txBody>
          <a:bodyPr/>
          <a:lstStyle/>
          <a:p>
            <a:fld id="{A2E62CB4-F38D-AB40-BE92-97FCCCB66A27}" type="slidenum">
              <a:rPr lang="en-US" smtClean="0"/>
              <a:t>18</a:t>
            </a:fld>
            <a:endParaRPr lang="en-US"/>
          </a:p>
        </p:txBody>
      </p:sp>
    </p:spTree>
    <p:extLst>
      <p:ext uri="{BB962C8B-B14F-4D97-AF65-F5344CB8AC3E}">
        <p14:creationId xmlns:p14="http://schemas.microsoft.com/office/powerpoint/2010/main" val="3931364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34705A5E-11AF-4B43-9C93-6F2E0784F5B5}"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A6FADB-7DE2-0C4D-B814-B9A97ABF14DD}" type="slidenum">
              <a:rPr lang="en-US" smtClean="0"/>
              <a:t>‹#›</a:t>
            </a:fld>
            <a:endParaRPr lang="en-US"/>
          </a:p>
        </p:txBody>
      </p:sp>
    </p:spTree>
    <p:extLst>
      <p:ext uri="{BB962C8B-B14F-4D97-AF65-F5344CB8AC3E}">
        <p14:creationId xmlns:p14="http://schemas.microsoft.com/office/powerpoint/2010/main" val="2628365422"/>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4705A5E-11AF-4B43-9C93-6F2E0784F5B5}"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A6FADB-7DE2-0C4D-B814-B9A97ABF14DD}" type="slidenum">
              <a:rPr lang="en-US" smtClean="0"/>
              <a:t>‹#›</a:t>
            </a:fld>
            <a:endParaRPr lang="en-US"/>
          </a:p>
        </p:txBody>
      </p:sp>
    </p:spTree>
    <p:extLst>
      <p:ext uri="{BB962C8B-B14F-4D97-AF65-F5344CB8AC3E}">
        <p14:creationId xmlns:p14="http://schemas.microsoft.com/office/powerpoint/2010/main" val="7376264"/>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4705A5E-11AF-4B43-9C93-6F2E0784F5B5}"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A6FADB-7DE2-0C4D-B814-B9A97ABF14DD}" type="slidenum">
              <a:rPr lang="en-US" smtClean="0"/>
              <a:t>‹#›</a:t>
            </a:fld>
            <a:endParaRPr lang="en-US"/>
          </a:p>
        </p:txBody>
      </p:sp>
    </p:spTree>
    <p:extLst>
      <p:ext uri="{BB962C8B-B14F-4D97-AF65-F5344CB8AC3E}">
        <p14:creationId xmlns:p14="http://schemas.microsoft.com/office/powerpoint/2010/main" val="581505673"/>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34705A5E-11AF-4B43-9C93-6F2E0784F5B5}" type="datetimeFigureOut">
              <a:rPr lang="en-US" smtClean="0"/>
              <a:t>10/23/26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A6FADB-7DE2-0C4D-B814-B9A97ABF14DD}" type="slidenum">
              <a:rPr lang="en-US" smtClean="0"/>
              <a:t>‹#›</a:t>
            </a:fld>
            <a:endParaRPr lang="en-US"/>
          </a:p>
        </p:txBody>
      </p:sp>
    </p:spTree>
    <p:extLst>
      <p:ext uri="{BB962C8B-B14F-4D97-AF65-F5344CB8AC3E}">
        <p14:creationId xmlns:p14="http://schemas.microsoft.com/office/powerpoint/2010/main" val="3851326207"/>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34705A5E-11AF-4B43-9C93-6F2E0784F5B5}" type="datetimeFigureOut">
              <a:rPr lang="en-US" smtClean="0"/>
              <a:t>10/23/26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A6FADB-7DE2-0C4D-B814-B9A97ABF14DD}" type="slidenum">
              <a:rPr lang="en-US" smtClean="0"/>
              <a:t>‹#›</a:t>
            </a:fld>
            <a:endParaRPr lang="en-US"/>
          </a:p>
        </p:txBody>
      </p:sp>
    </p:spTree>
    <p:extLst>
      <p:ext uri="{BB962C8B-B14F-4D97-AF65-F5344CB8AC3E}">
        <p14:creationId xmlns:p14="http://schemas.microsoft.com/office/powerpoint/2010/main" val="2060159845"/>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34705A5E-11AF-4B43-9C93-6F2E0784F5B5}" type="datetimeFigureOut">
              <a:rPr lang="en-US" smtClean="0"/>
              <a:t>10/23/26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A6FADB-7DE2-0C4D-B814-B9A97ABF14DD}" type="slidenum">
              <a:rPr lang="en-US" smtClean="0"/>
              <a:t>‹#›</a:t>
            </a:fld>
            <a:endParaRPr lang="en-US"/>
          </a:p>
        </p:txBody>
      </p:sp>
    </p:spTree>
    <p:extLst>
      <p:ext uri="{BB962C8B-B14F-4D97-AF65-F5344CB8AC3E}">
        <p14:creationId xmlns:p14="http://schemas.microsoft.com/office/powerpoint/2010/main" val="3747412154"/>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705A5E-11AF-4B43-9C93-6F2E0784F5B5}" type="datetimeFigureOut">
              <a:rPr lang="en-US" smtClean="0"/>
              <a:t>10/23/26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A6FADB-7DE2-0C4D-B814-B9A97ABF14DD}" type="slidenum">
              <a:rPr lang="en-US" smtClean="0"/>
              <a:t>‹#›</a:t>
            </a:fld>
            <a:endParaRPr lang="en-US"/>
          </a:p>
        </p:txBody>
      </p:sp>
    </p:spTree>
    <p:extLst>
      <p:ext uri="{BB962C8B-B14F-4D97-AF65-F5344CB8AC3E}">
        <p14:creationId xmlns:p14="http://schemas.microsoft.com/office/powerpoint/2010/main" val="725004357"/>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GB"/>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4705A5E-11AF-4B43-9C93-6F2E0784F5B5}" type="datetimeFigureOut">
              <a:rPr lang="en-US" smtClean="0"/>
              <a:t>10/23/26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A6FADB-7DE2-0C4D-B814-B9A97ABF14DD}" type="slidenum">
              <a:rPr lang="en-US" smtClean="0"/>
              <a:t>‹#›</a:t>
            </a:fld>
            <a:endParaRPr lang="en-US"/>
          </a:p>
        </p:txBody>
      </p:sp>
    </p:spTree>
    <p:extLst>
      <p:ext uri="{BB962C8B-B14F-4D97-AF65-F5344CB8AC3E}">
        <p14:creationId xmlns:p14="http://schemas.microsoft.com/office/powerpoint/2010/main" val="4119172898"/>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4705A5E-11AF-4B43-9C93-6F2E0784F5B5}" type="datetimeFigureOut">
              <a:rPr lang="en-US" smtClean="0"/>
              <a:t>10/23/26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A6FADB-7DE2-0C4D-B814-B9A97ABF14DD}" type="slidenum">
              <a:rPr lang="en-US" smtClean="0"/>
              <a:t>‹#›</a:t>
            </a:fld>
            <a:endParaRPr lang="en-US"/>
          </a:p>
        </p:txBody>
      </p:sp>
    </p:spTree>
    <p:extLst>
      <p:ext uri="{BB962C8B-B14F-4D97-AF65-F5344CB8AC3E}">
        <p14:creationId xmlns:p14="http://schemas.microsoft.com/office/powerpoint/2010/main" val="1162585490"/>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4705A5E-11AF-4B43-9C93-6F2E0784F5B5}"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A6FADB-7DE2-0C4D-B814-B9A97ABF14DD}" type="slidenum">
              <a:rPr lang="en-US" smtClean="0"/>
              <a:t>‹#›</a:t>
            </a:fld>
            <a:endParaRPr lang="en-US"/>
          </a:p>
        </p:txBody>
      </p:sp>
    </p:spTree>
    <p:extLst>
      <p:ext uri="{BB962C8B-B14F-4D97-AF65-F5344CB8AC3E}">
        <p14:creationId xmlns:p14="http://schemas.microsoft.com/office/powerpoint/2010/main" val="2557022066"/>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4705A5E-11AF-4B43-9C93-6F2E0784F5B5}"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A6FADB-7DE2-0C4D-B814-B9A97ABF14DD}"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52193920"/>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4705A5E-11AF-4B43-9C93-6F2E0784F5B5}"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A6FADB-7DE2-0C4D-B814-B9A97ABF14DD}" type="slidenum">
              <a:rPr lang="en-US" smtClean="0"/>
              <a:t>‹#›</a:t>
            </a:fld>
            <a:endParaRPr lang="en-US"/>
          </a:p>
        </p:txBody>
      </p:sp>
    </p:spTree>
    <p:extLst>
      <p:ext uri="{BB962C8B-B14F-4D97-AF65-F5344CB8AC3E}">
        <p14:creationId xmlns:p14="http://schemas.microsoft.com/office/powerpoint/2010/main" val="3693964944"/>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4705A5E-11AF-4B43-9C93-6F2E0784F5B5}"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A6FADB-7DE2-0C4D-B814-B9A97ABF14D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44872544"/>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4705A5E-11AF-4B43-9C93-6F2E0784F5B5}"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A6FADB-7DE2-0C4D-B814-B9A97ABF14DD}" type="slidenum">
              <a:rPr lang="en-US" smtClean="0"/>
              <a:t>‹#›</a:t>
            </a:fld>
            <a:endParaRPr lang="en-US"/>
          </a:p>
        </p:txBody>
      </p:sp>
    </p:spTree>
    <p:extLst>
      <p:ext uri="{BB962C8B-B14F-4D97-AF65-F5344CB8AC3E}">
        <p14:creationId xmlns:p14="http://schemas.microsoft.com/office/powerpoint/2010/main" val="496165620"/>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4705A5E-11AF-4B43-9C93-6F2E0784F5B5}"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A6FADB-7DE2-0C4D-B814-B9A97ABF14DD}" type="slidenum">
              <a:rPr lang="en-US" smtClean="0"/>
              <a:t>‹#›</a:t>
            </a:fld>
            <a:endParaRPr lang="en-US"/>
          </a:p>
        </p:txBody>
      </p:sp>
    </p:spTree>
    <p:extLst>
      <p:ext uri="{BB962C8B-B14F-4D97-AF65-F5344CB8AC3E}">
        <p14:creationId xmlns:p14="http://schemas.microsoft.com/office/powerpoint/2010/main" val="4086407410"/>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4705A5E-11AF-4B43-9C93-6F2E0784F5B5}"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A6FADB-7DE2-0C4D-B814-B9A97ABF14DD}" type="slidenum">
              <a:rPr lang="en-US" smtClean="0"/>
              <a:t>‹#›</a:t>
            </a:fld>
            <a:endParaRPr lang="en-US"/>
          </a:p>
        </p:txBody>
      </p:sp>
    </p:spTree>
    <p:extLst>
      <p:ext uri="{BB962C8B-B14F-4D97-AF65-F5344CB8AC3E}">
        <p14:creationId xmlns:p14="http://schemas.microsoft.com/office/powerpoint/2010/main" val="704386748"/>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4705A5E-11AF-4B43-9C93-6F2E0784F5B5}" type="datetimeFigureOut">
              <a:rPr lang="en-US" smtClean="0"/>
              <a:t>10/23/26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4A6FADB-7DE2-0C4D-B814-B9A97ABF14DD}" type="slidenum">
              <a:rPr lang="en-US" smtClean="0"/>
              <a:t>‹#›</a:t>
            </a:fld>
            <a:endParaRPr lang="en-US"/>
          </a:p>
        </p:txBody>
      </p:sp>
    </p:spTree>
    <p:extLst>
      <p:ext uri="{BB962C8B-B14F-4D97-AF65-F5344CB8AC3E}">
        <p14:creationId xmlns:p14="http://schemas.microsoft.com/office/powerpoint/2010/main" val="33015932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9.jpeg"/><Relationship Id="rId7" Type="http://schemas.openxmlformats.org/officeDocument/2006/relationships/image" Target="file:////Users/isabelhodger/Library/Group%20Containers/UBF8T346G9.ms/WebArchiveCopyPasteTempFiles/com.microsoft.Word/7c789b6d-2b97-465a-8564-324d01f43003"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file:////Users/isabelhodger/Library/Group%20Containers/UBF8T346G9.ms/WebArchiveCopyPasteTempFiles/com.microsoft.Word/738b353a-c9d8-4444-b790-dc3dbfd189f9" TargetMode="Externa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05F42-1D86-883E-2A2D-76405B0F57EB}"/>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788E0648-545A-838D-6737-9E040FA6C1E8}"/>
              </a:ext>
            </a:extLst>
          </p:cNvPr>
          <p:cNvSpPr>
            <a:spLocks noGrp="1"/>
          </p:cNvSpPr>
          <p:nvPr>
            <p:ph type="subTitle" idx="1"/>
          </p:nvPr>
        </p:nvSpPr>
        <p:spPr>
          <a:xfrm>
            <a:off x="1524000" y="3135086"/>
            <a:ext cx="9144000" cy="2122714"/>
          </a:xfrm>
        </p:spPr>
        <p:txBody>
          <a:bodyPr/>
          <a:lstStyle/>
          <a:p>
            <a:endParaRPr lang="en-GB" dirty="0"/>
          </a:p>
        </p:txBody>
      </p:sp>
      <p:pic>
        <p:nvPicPr>
          <p:cNvPr id="5" name="Picture 4">
            <a:extLst>
              <a:ext uri="{FF2B5EF4-FFF2-40B4-BE49-F238E27FC236}">
                <a16:creationId xmlns:a16="http://schemas.microsoft.com/office/drawing/2014/main" id="{134C5927-9C8B-4D50-B5C1-FE89FA6A3F63}"/>
              </a:ext>
            </a:extLst>
          </p:cNvPr>
          <p:cNvPicPr>
            <a:picLocks noChangeAspect="1"/>
          </p:cNvPicPr>
          <p:nvPr/>
        </p:nvPicPr>
        <p:blipFill>
          <a:blip r:embed="rId2"/>
          <a:stretch>
            <a:fillRect/>
          </a:stretch>
        </p:blipFill>
        <p:spPr>
          <a:xfrm>
            <a:off x="503162" y="2367643"/>
            <a:ext cx="10464800" cy="2122714"/>
          </a:xfrm>
          <a:prstGeom prst="rect">
            <a:avLst/>
          </a:prstGeom>
        </p:spPr>
      </p:pic>
    </p:spTree>
    <p:extLst>
      <p:ext uri="{BB962C8B-B14F-4D97-AF65-F5344CB8AC3E}">
        <p14:creationId xmlns:p14="http://schemas.microsoft.com/office/powerpoint/2010/main" val="1556185278"/>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48F1C-BACB-F03F-6504-C9F268E1C9FC}"/>
              </a:ext>
            </a:extLst>
          </p:cNvPr>
          <p:cNvSpPr>
            <a:spLocks noGrp="1"/>
          </p:cNvSpPr>
          <p:nvPr>
            <p:ph type="title"/>
          </p:nvPr>
        </p:nvSpPr>
        <p:spPr/>
        <p:txBody>
          <a:bodyPr/>
          <a:lstStyle/>
          <a:p>
            <a:r>
              <a:rPr lang="en-US" dirty="0"/>
              <a:t>School Activities</a:t>
            </a:r>
          </a:p>
        </p:txBody>
      </p:sp>
      <p:sp>
        <p:nvSpPr>
          <p:cNvPr id="3" name="Content Placeholder 2">
            <a:extLst>
              <a:ext uri="{FF2B5EF4-FFF2-40B4-BE49-F238E27FC236}">
                <a16:creationId xmlns:a16="http://schemas.microsoft.com/office/drawing/2014/main" id="{E32A7CD3-7FB5-552C-E801-68334C9A80ED}"/>
              </a:ext>
            </a:extLst>
          </p:cNvPr>
          <p:cNvSpPr>
            <a:spLocks noGrp="1"/>
          </p:cNvSpPr>
          <p:nvPr>
            <p:ph idx="1"/>
          </p:nvPr>
        </p:nvSpPr>
        <p:spPr/>
        <p:txBody>
          <a:bodyPr>
            <a:normAutofit fontScale="77500" lnSpcReduction="20000"/>
          </a:bodyPr>
          <a:lstStyle/>
          <a:p>
            <a:r>
              <a:rPr lang="en-US" sz="4000" dirty="0"/>
              <a:t>Partnerships</a:t>
            </a:r>
          </a:p>
          <a:p>
            <a:r>
              <a:rPr lang="en-US" sz="4000" dirty="0"/>
              <a:t>International Pupil Council</a:t>
            </a:r>
          </a:p>
          <a:p>
            <a:r>
              <a:rPr lang="en-US" sz="4000" dirty="0"/>
              <a:t>Joint Project – Protecting our Future</a:t>
            </a:r>
          </a:p>
          <a:p>
            <a:r>
              <a:rPr lang="en-US" sz="4000" dirty="0"/>
              <a:t>Visits</a:t>
            </a:r>
          </a:p>
          <a:p>
            <a:pPr lvl="1"/>
            <a:r>
              <a:rPr lang="en-US" sz="4000" dirty="0"/>
              <a:t>October 2025 - Sierra Leone teachers visited Hastings UK</a:t>
            </a:r>
          </a:p>
          <a:p>
            <a:pPr lvl="1"/>
            <a:r>
              <a:rPr lang="en-US" sz="4000" dirty="0"/>
              <a:t>February 2027 – UK teachers will visit Sierra Leone</a:t>
            </a:r>
          </a:p>
          <a:p>
            <a:pPr lvl="1"/>
            <a:endParaRPr lang="en-US" dirty="0"/>
          </a:p>
          <a:p>
            <a:pPr lvl="1"/>
            <a:endParaRPr lang="en-US" dirty="0"/>
          </a:p>
        </p:txBody>
      </p:sp>
    </p:spTree>
    <p:extLst>
      <p:ext uri="{BB962C8B-B14F-4D97-AF65-F5344CB8AC3E}">
        <p14:creationId xmlns:p14="http://schemas.microsoft.com/office/powerpoint/2010/main" val="3194194985"/>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424AB-F9D1-2A7A-2A4A-5151D4717DE3}"/>
              </a:ext>
            </a:extLst>
          </p:cNvPr>
          <p:cNvSpPr>
            <a:spLocks noGrp="1"/>
          </p:cNvSpPr>
          <p:nvPr>
            <p:ph type="title"/>
          </p:nvPr>
        </p:nvSpPr>
        <p:spPr>
          <a:xfrm>
            <a:off x="677334" y="609600"/>
            <a:ext cx="8596668" cy="1320800"/>
          </a:xfrm>
        </p:spPr>
        <p:txBody>
          <a:bodyPr>
            <a:normAutofit/>
          </a:bodyPr>
          <a:lstStyle/>
          <a:p>
            <a:r>
              <a:rPr lang="en-US" sz="6000" dirty="0"/>
              <a:t>Partnerships</a:t>
            </a:r>
          </a:p>
        </p:txBody>
      </p:sp>
      <p:graphicFrame>
        <p:nvGraphicFramePr>
          <p:cNvPr id="5" name="Content Placeholder 2">
            <a:extLst>
              <a:ext uri="{FF2B5EF4-FFF2-40B4-BE49-F238E27FC236}">
                <a16:creationId xmlns:a16="http://schemas.microsoft.com/office/drawing/2014/main" id="{E138E74E-BD3F-FEBB-96A8-EEA02C643C03}"/>
              </a:ext>
            </a:extLst>
          </p:cNvPr>
          <p:cNvGraphicFramePr>
            <a:graphicFrameLocks noGrp="1"/>
          </p:cNvGraphicFramePr>
          <p:nvPr>
            <p:ph idx="1"/>
            <p:extLst>
              <p:ext uri="{D42A27DB-BD31-4B8C-83A1-F6EECF244321}">
                <p14:modId xmlns:p14="http://schemas.microsoft.com/office/powerpoint/2010/main" val="1896000936"/>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7182182"/>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E43A1-9BAF-9B48-0457-886F8B6DFCF3}"/>
              </a:ext>
            </a:extLst>
          </p:cNvPr>
          <p:cNvSpPr>
            <a:spLocks noGrp="1"/>
          </p:cNvSpPr>
          <p:nvPr>
            <p:ph type="title"/>
          </p:nvPr>
        </p:nvSpPr>
        <p:spPr/>
        <p:txBody>
          <a:bodyPr/>
          <a:lstStyle/>
          <a:p>
            <a:r>
              <a:rPr lang="en-US" dirty="0"/>
              <a:t>Current partnerships</a:t>
            </a:r>
          </a:p>
        </p:txBody>
      </p:sp>
      <p:graphicFrame>
        <p:nvGraphicFramePr>
          <p:cNvPr id="4" name="Content Placeholder 3">
            <a:extLst>
              <a:ext uri="{FF2B5EF4-FFF2-40B4-BE49-F238E27FC236}">
                <a16:creationId xmlns:a16="http://schemas.microsoft.com/office/drawing/2014/main" id="{5951DA06-1D19-6F08-AE53-36671561D305}"/>
              </a:ext>
            </a:extLst>
          </p:cNvPr>
          <p:cNvGraphicFramePr>
            <a:graphicFrameLocks noGrp="1"/>
          </p:cNvGraphicFramePr>
          <p:nvPr>
            <p:ph idx="1"/>
            <p:extLst>
              <p:ext uri="{D42A27DB-BD31-4B8C-83A1-F6EECF244321}">
                <p14:modId xmlns:p14="http://schemas.microsoft.com/office/powerpoint/2010/main" val="1188717801"/>
              </p:ext>
            </p:extLst>
          </p:nvPr>
        </p:nvGraphicFramePr>
        <p:xfrm>
          <a:off x="816430" y="1355271"/>
          <a:ext cx="9944100" cy="4893130"/>
        </p:xfrm>
        <a:graphic>
          <a:graphicData uri="http://schemas.openxmlformats.org/drawingml/2006/table">
            <a:tbl>
              <a:tblPr firstRow="1" firstCol="1" bandRow="1">
                <a:tableStyleId>{5C22544A-7EE6-4342-B048-85BDC9FD1C3A}</a:tableStyleId>
              </a:tblPr>
              <a:tblGrid>
                <a:gridCol w="4795415">
                  <a:extLst>
                    <a:ext uri="{9D8B030D-6E8A-4147-A177-3AD203B41FA5}">
                      <a16:colId xmlns:a16="http://schemas.microsoft.com/office/drawing/2014/main" val="2887139392"/>
                    </a:ext>
                  </a:extLst>
                </a:gridCol>
                <a:gridCol w="5148685">
                  <a:extLst>
                    <a:ext uri="{9D8B030D-6E8A-4147-A177-3AD203B41FA5}">
                      <a16:colId xmlns:a16="http://schemas.microsoft.com/office/drawing/2014/main" val="3986937226"/>
                    </a:ext>
                  </a:extLst>
                </a:gridCol>
              </a:tblGrid>
              <a:tr h="241636">
                <a:tc>
                  <a:txBody>
                    <a:bodyPr/>
                    <a:lstStyle/>
                    <a:p>
                      <a:pPr algn="just">
                        <a:buNone/>
                      </a:pPr>
                      <a:r>
                        <a:rPr lang="en-GB" sz="1200">
                          <a:effectLst/>
                        </a:rPr>
                        <a:t>UK school</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buNone/>
                      </a:pPr>
                      <a:r>
                        <a:rPr lang="en-GB" sz="1200">
                          <a:effectLst/>
                        </a:rPr>
                        <a:t>Sierra Leone partner school</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81952578"/>
                  </a:ext>
                </a:extLst>
              </a:tr>
              <a:tr h="442999">
                <a:tc>
                  <a:txBody>
                    <a:bodyPr/>
                    <a:lstStyle/>
                    <a:p>
                      <a:pPr algn="just">
                        <a:buNone/>
                      </a:pPr>
                      <a:r>
                        <a:rPr lang="en-GB" sz="1100">
                          <a:effectLst/>
                        </a:rPr>
                        <a:t>Christ Church CE Primary and Nursery Academy</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buNone/>
                      </a:pPr>
                      <a:r>
                        <a:rPr lang="en-GB" sz="1100">
                          <a:effectLst/>
                        </a:rPr>
                        <a:t>Kankalay Islamic Primary School</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73625299"/>
                  </a:ext>
                </a:extLst>
              </a:tr>
              <a:tr h="221500">
                <a:tc>
                  <a:txBody>
                    <a:bodyPr/>
                    <a:lstStyle/>
                    <a:p>
                      <a:pPr algn="just">
                        <a:buNone/>
                      </a:pPr>
                      <a:r>
                        <a:rPr lang="en-GB" sz="1100">
                          <a:effectLst/>
                        </a:rPr>
                        <a:t>All Saints CE Junior Academy</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buNone/>
                      </a:pPr>
                      <a:r>
                        <a:rPr lang="en-GB" sz="1100">
                          <a:effectLst/>
                        </a:rPr>
                        <a:t>Edest Nursery and Preparatory School</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81430779"/>
                  </a:ext>
                </a:extLst>
              </a:tr>
              <a:tr h="442999">
                <a:tc>
                  <a:txBody>
                    <a:bodyPr/>
                    <a:lstStyle/>
                    <a:p>
                      <a:pPr algn="just">
                        <a:buNone/>
                      </a:pPr>
                      <a:r>
                        <a:rPr lang="en-GB" sz="1100">
                          <a:effectLst/>
                        </a:rPr>
                        <a:t>Battle and Langton CE Primary School</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buNone/>
                      </a:pPr>
                      <a:r>
                        <a:rPr lang="en-GB" sz="1100">
                          <a:effectLst/>
                        </a:rPr>
                        <a:t>REC Jui Lower Primary School</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5362826"/>
                  </a:ext>
                </a:extLst>
              </a:tr>
              <a:tr h="442999">
                <a:tc>
                  <a:txBody>
                    <a:bodyPr/>
                    <a:lstStyle/>
                    <a:p>
                      <a:pPr algn="just">
                        <a:buNone/>
                      </a:pPr>
                      <a:r>
                        <a:rPr lang="en-GB" sz="1100">
                          <a:effectLst/>
                        </a:rPr>
                        <a:t>Guestling Bradshaw CE Primary School</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buNone/>
                      </a:pPr>
                      <a:r>
                        <a:rPr lang="en-GB" sz="1100">
                          <a:effectLst/>
                        </a:rPr>
                        <a:t>Maynard Primary School</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48627723"/>
                  </a:ext>
                </a:extLst>
              </a:tr>
              <a:tr h="221500">
                <a:tc>
                  <a:txBody>
                    <a:bodyPr/>
                    <a:lstStyle/>
                    <a:p>
                      <a:pPr algn="just">
                        <a:buNone/>
                      </a:pPr>
                      <a:r>
                        <a:rPr lang="en-GB" sz="1100">
                          <a:effectLst/>
                        </a:rPr>
                        <a:t>St Leonards CE Primary Academy</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buNone/>
                      </a:pPr>
                      <a:r>
                        <a:rPr lang="en-GB" sz="1100">
                          <a:effectLst/>
                        </a:rPr>
                        <a:t>Baptist Model Primary School</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84816378"/>
                  </a:ext>
                </a:extLst>
              </a:tr>
              <a:tr h="442999">
                <a:tc>
                  <a:txBody>
                    <a:bodyPr/>
                    <a:lstStyle/>
                    <a:p>
                      <a:pPr algn="just">
                        <a:buNone/>
                      </a:pPr>
                      <a:r>
                        <a:rPr lang="en-GB" sz="1100">
                          <a:effectLst/>
                        </a:rPr>
                        <a:t>St Mary Magdalene Catholic Primary</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buNone/>
                      </a:pPr>
                      <a:r>
                        <a:rPr lang="en-GB" sz="1100">
                          <a:effectLst/>
                        </a:rPr>
                        <a:t>Gateway</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12832823"/>
                  </a:ext>
                </a:extLst>
              </a:tr>
              <a:tr h="442999">
                <a:tc>
                  <a:txBody>
                    <a:bodyPr/>
                    <a:lstStyle/>
                    <a:p>
                      <a:pPr algn="just">
                        <a:buNone/>
                      </a:pPr>
                      <a:r>
                        <a:rPr lang="en-GB" sz="1100">
                          <a:effectLst/>
                        </a:rPr>
                        <a:t>Sedlescombe CE Primary School</a:t>
                      </a:r>
                    </a:p>
                    <a:p>
                      <a:pPr algn="just">
                        <a:buNone/>
                      </a:pPr>
                      <a:r>
                        <a:rPr lang="en-GB" sz="1100">
                          <a:effectLst/>
                        </a:rPr>
                        <a:t>Ninfield CE Primary Academy</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buNone/>
                      </a:pPr>
                      <a:r>
                        <a:rPr lang="en-GB" sz="1100">
                          <a:effectLst/>
                        </a:rPr>
                        <a:t>Glory</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30853295"/>
                  </a:ext>
                </a:extLst>
              </a:tr>
              <a:tr h="221500">
                <a:tc>
                  <a:txBody>
                    <a:bodyPr/>
                    <a:lstStyle/>
                    <a:p>
                      <a:pPr algn="just">
                        <a:buNone/>
                      </a:pPr>
                      <a:r>
                        <a:rPr lang="en-GB" sz="1100">
                          <a:effectLst/>
                        </a:rPr>
                        <a:t>St Paul’s CE Academy</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buNone/>
                      </a:pPr>
                      <a:r>
                        <a:rPr lang="en-GB" sz="1100">
                          <a:effectLst/>
                        </a:rPr>
                        <a:t>REC Kossoh Town Primary School</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21902863"/>
                  </a:ext>
                </a:extLst>
              </a:tr>
              <a:tr h="221500">
                <a:tc>
                  <a:txBody>
                    <a:bodyPr/>
                    <a:lstStyle/>
                    <a:p>
                      <a:pPr algn="just">
                        <a:buNone/>
                      </a:pPr>
                      <a:r>
                        <a:rPr lang="en-GB" sz="1100">
                          <a:effectLst/>
                        </a:rPr>
                        <a:t>Ore Village Primary Academy</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buNone/>
                      </a:pPr>
                      <a:r>
                        <a:rPr lang="en-GB" sz="1100">
                          <a:effectLst/>
                        </a:rPr>
                        <a:t>St Mulumba</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22900023"/>
                  </a:ext>
                </a:extLst>
              </a:tr>
              <a:tr h="221500">
                <a:tc>
                  <a:txBody>
                    <a:bodyPr/>
                    <a:lstStyle/>
                    <a:p>
                      <a:pPr algn="just">
                        <a:buNone/>
                      </a:pPr>
                      <a:r>
                        <a:rPr lang="en-GB" sz="1100">
                          <a:effectLst/>
                        </a:rPr>
                        <a:t>New Horizons Special School</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buNone/>
                      </a:pPr>
                      <a:r>
                        <a:rPr lang="en-GB" sz="1100">
                          <a:effectLst/>
                        </a:rPr>
                        <a:t>Christ Standard</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83351497"/>
                  </a:ext>
                </a:extLst>
              </a:tr>
              <a:tr h="664499">
                <a:tc>
                  <a:txBody>
                    <a:bodyPr/>
                    <a:lstStyle/>
                    <a:p>
                      <a:pPr algn="just">
                        <a:buNone/>
                      </a:pPr>
                      <a:r>
                        <a:rPr lang="en-GB" sz="1100">
                          <a:effectLst/>
                        </a:rPr>
                        <a:t>Ark Alexandra</a:t>
                      </a:r>
                    </a:p>
                    <a:p>
                      <a:pPr algn="just">
                        <a:buNone/>
                      </a:pPr>
                      <a:r>
                        <a:rPr lang="en-GB" sz="1100">
                          <a:effectLst/>
                        </a:rPr>
                        <a:t>William Parker and Helenswood sites</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buNone/>
                      </a:pPr>
                      <a:r>
                        <a:rPr lang="en-GB" sz="1100">
                          <a:effectLst/>
                        </a:rPr>
                        <a:t>Huntingdon Jui JSS and SSS</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1862415"/>
                  </a:ext>
                </a:extLst>
              </a:tr>
              <a:tr h="221500">
                <a:tc>
                  <a:txBody>
                    <a:bodyPr/>
                    <a:lstStyle/>
                    <a:p>
                      <a:pPr algn="just">
                        <a:buNone/>
                      </a:pPr>
                      <a:r>
                        <a:rPr lang="en-GB" sz="1100">
                          <a:effectLst/>
                        </a:rPr>
                        <a:t>St Leonards Academy</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buNone/>
                      </a:pPr>
                      <a:r>
                        <a:rPr lang="en-GB" sz="1100">
                          <a:effectLst/>
                        </a:rPr>
                        <a:t>Kelly’s</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21608369"/>
                  </a:ext>
                </a:extLst>
              </a:tr>
              <a:tr h="221500">
                <a:tc>
                  <a:txBody>
                    <a:bodyPr/>
                    <a:lstStyle/>
                    <a:p>
                      <a:pPr algn="just">
                        <a:buNone/>
                      </a:pPr>
                      <a:r>
                        <a:rPr lang="en-GB" sz="1100">
                          <a:effectLst/>
                        </a:rPr>
                        <a:t>Sandown</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buNone/>
                      </a:pPr>
                      <a:r>
                        <a:rPr lang="en-GB" sz="1100">
                          <a:effectLst/>
                        </a:rPr>
                        <a:t>REC Hastings</a:t>
                      </a:r>
                      <a:endParaRPr lang="en-GB" sz="11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37881709"/>
                  </a:ext>
                </a:extLst>
              </a:tr>
              <a:tr h="221500">
                <a:tc>
                  <a:txBody>
                    <a:bodyPr/>
                    <a:lstStyle/>
                    <a:p>
                      <a:pPr algn="just">
                        <a:buNone/>
                      </a:pPr>
                      <a:r>
                        <a:rPr lang="en-GB" sz="1100" dirty="0">
                          <a:effectLst/>
                        </a:rPr>
                        <a:t>Little Ridge</a:t>
                      </a:r>
                      <a:endParaRPr lang="en-GB"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buNone/>
                      </a:pPr>
                      <a:r>
                        <a:rPr lang="en-GB" sz="1100" dirty="0">
                          <a:effectLst/>
                        </a:rPr>
                        <a:t>REC Jui Upper Infant and Primary</a:t>
                      </a:r>
                      <a:endParaRPr lang="en-GB" sz="1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9115735"/>
                  </a:ext>
                </a:extLst>
              </a:tr>
            </a:tbl>
          </a:graphicData>
        </a:graphic>
      </p:graphicFrame>
    </p:spTree>
    <p:extLst>
      <p:ext uri="{BB962C8B-B14F-4D97-AF65-F5344CB8AC3E}">
        <p14:creationId xmlns:p14="http://schemas.microsoft.com/office/powerpoint/2010/main" val="3967768522"/>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37E34-B887-8D16-E643-BD3E562C910D}"/>
              </a:ext>
            </a:extLst>
          </p:cNvPr>
          <p:cNvSpPr>
            <a:spLocks noGrp="1"/>
          </p:cNvSpPr>
          <p:nvPr>
            <p:ph type="title"/>
          </p:nvPr>
        </p:nvSpPr>
        <p:spPr/>
        <p:txBody>
          <a:bodyPr/>
          <a:lstStyle/>
          <a:p>
            <a:r>
              <a:rPr lang="en-US" dirty="0"/>
              <a:t>REC Hastings partnered with Sandown</a:t>
            </a:r>
          </a:p>
        </p:txBody>
      </p:sp>
      <p:pic>
        <p:nvPicPr>
          <p:cNvPr id="5" name="Content Placeholder 4">
            <a:extLst>
              <a:ext uri="{FF2B5EF4-FFF2-40B4-BE49-F238E27FC236}">
                <a16:creationId xmlns:a16="http://schemas.microsoft.com/office/drawing/2014/main" id="{BFBB7957-354E-D5CF-2644-52DA80688A25}"/>
              </a:ext>
            </a:extLst>
          </p:cNvPr>
          <p:cNvPicPr>
            <a:picLocks noGrp="1" noChangeAspect="1"/>
          </p:cNvPicPr>
          <p:nvPr>
            <p:ph idx="1"/>
          </p:nvPr>
        </p:nvPicPr>
        <p:blipFill>
          <a:blip r:embed="rId2"/>
          <a:stretch>
            <a:fillRect/>
          </a:stretch>
        </p:blipFill>
        <p:spPr>
          <a:xfrm>
            <a:off x="3641461" y="1270000"/>
            <a:ext cx="6450806" cy="4838105"/>
          </a:xfrm>
          <a:prstGeom prst="rect">
            <a:avLst/>
          </a:prstGeom>
        </p:spPr>
      </p:pic>
    </p:spTree>
    <p:extLst>
      <p:ext uri="{BB962C8B-B14F-4D97-AF65-F5344CB8AC3E}">
        <p14:creationId xmlns:p14="http://schemas.microsoft.com/office/powerpoint/2010/main" val="1810213805"/>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C528E-41C9-7972-806D-97A10702BF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EBAF46-4D05-611F-84FE-3BECE9D8E886}"/>
              </a:ext>
            </a:extLst>
          </p:cNvPr>
          <p:cNvSpPr>
            <a:spLocks noGrp="1"/>
          </p:cNvSpPr>
          <p:nvPr>
            <p:ph type="title"/>
          </p:nvPr>
        </p:nvSpPr>
        <p:spPr/>
        <p:txBody>
          <a:bodyPr/>
          <a:lstStyle/>
          <a:p>
            <a:r>
              <a:rPr lang="en-US" dirty="0"/>
              <a:t>Huntingdon Jui JSS partnered with Arc Alexandra</a:t>
            </a:r>
          </a:p>
        </p:txBody>
      </p:sp>
      <p:pic>
        <p:nvPicPr>
          <p:cNvPr id="5" name="Content Placeholder 4" descr="A group of people in a classroom&#10;&#10;Description automatically generated">
            <a:extLst>
              <a:ext uri="{FF2B5EF4-FFF2-40B4-BE49-F238E27FC236}">
                <a16:creationId xmlns:a16="http://schemas.microsoft.com/office/drawing/2014/main" id="{BB28897D-F9D2-4FAE-32C2-731194FF653A}"/>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30373" y="1723527"/>
            <a:ext cx="5663908" cy="4247931"/>
          </a:xfrm>
        </p:spPr>
      </p:pic>
      <p:pic>
        <p:nvPicPr>
          <p:cNvPr id="3" name="Picture 2" descr="A group of students sitting at desks in a classroom&#10;&#10;Description automatically generated">
            <a:extLst>
              <a:ext uri="{FF2B5EF4-FFF2-40B4-BE49-F238E27FC236}">
                <a16:creationId xmlns:a16="http://schemas.microsoft.com/office/drawing/2014/main" id="{859187B5-702A-D5AC-553A-53BCEE0EDF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1930400"/>
            <a:ext cx="5765627" cy="4324221"/>
          </a:xfrm>
          <a:prstGeom prst="rect">
            <a:avLst/>
          </a:prstGeom>
        </p:spPr>
      </p:pic>
    </p:spTree>
    <p:extLst>
      <p:ext uri="{BB962C8B-B14F-4D97-AF65-F5344CB8AC3E}">
        <p14:creationId xmlns:p14="http://schemas.microsoft.com/office/powerpoint/2010/main" val="1049554864"/>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0E060-D70C-15E3-16EE-4AA0E867BE84}"/>
              </a:ext>
            </a:extLst>
          </p:cNvPr>
          <p:cNvSpPr>
            <a:spLocks noGrp="1"/>
          </p:cNvSpPr>
          <p:nvPr>
            <p:ph type="title"/>
          </p:nvPr>
        </p:nvSpPr>
        <p:spPr/>
        <p:txBody>
          <a:bodyPr/>
          <a:lstStyle/>
          <a:p>
            <a:r>
              <a:rPr lang="en-US" dirty="0"/>
              <a:t>Kelly’s  partnered with St </a:t>
            </a:r>
            <a:r>
              <a:rPr lang="en-US" dirty="0" err="1"/>
              <a:t>Leonards</a:t>
            </a:r>
            <a:r>
              <a:rPr lang="en-US" dirty="0"/>
              <a:t> Mulberry Academy</a:t>
            </a:r>
          </a:p>
        </p:txBody>
      </p:sp>
      <p:pic>
        <p:nvPicPr>
          <p:cNvPr id="5" name="Content Placeholder 4">
            <a:extLst>
              <a:ext uri="{FF2B5EF4-FFF2-40B4-BE49-F238E27FC236}">
                <a16:creationId xmlns:a16="http://schemas.microsoft.com/office/drawing/2014/main" id="{2D5735DE-D667-03EF-9662-450FF022535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77333" y="2167719"/>
            <a:ext cx="5270713" cy="3951727"/>
          </a:xfrm>
          <a:prstGeom prst="rect">
            <a:avLst/>
          </a:prstGeom>
        </p:spPr>
      </p:pic>
      <p:pic>
        <p:nvPicPr>
          <p:cNvPr id="7" name="Picture 6">
            <a:extLst>
              <a:ext uri="{FF2B5EF4-FFF2-40B4-BE49-F238E27FC236}">
                <a16:creationId xmlns:a16="http://schemas.microsoft.com/office/drawing/2014/main" id="{D84E8469-52C5-09B6-A604-047B9B6128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1968476"/>
            <a:ext cx="5708456" cy="4279924"/>
          </a:xfrm>
          <a:prstGeom prst="rect">
            <a:avLst/>
          </a:prstGeom>
        </p:spPr>
      </p:pic>
    </p:spTree>
    <p:extLst>
      <p:ext uri="{BB962C8B-B14F-4D97-AF65-F5344CB8AC3E}">
        <p14:creationId xmlns:p14="http://schemas.microsoft.com/office/powerpoint/2010/main" val="2148547183"/>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B28D7-DF7D-6593-0348-1AFC7132C94B}"/>
              </a:ext>
            </a:extLst>
          </p:cNvPr>
          <p:cNvSpPr>
            <a:spLocks noGrp="1"/>
          </p:cNvSpPr>
          <p:nvPr>
            <p:ph type="title"/>
          </p:nvPr>
        </p:nvSpPr>
        <p:spPr/>
        <p:txBody>
          <a:bodyPr/>
          <a:lstStyle/>
          <a:p>
            <a:r>
              <a:rPr lang="en-US" dirty="0"/>
              <a:t>Little Ridge partnered with Jui Upper Infant and Primary</a:t>
            </a:r>
          </a:p>
        </p:txBody>
      </p:sp>
      <p:pic>
        <p:nvPicPr>
          <p:cNvPr id="5" name="Content Placeholder 4">
            <a:extLst>
              <a:ext uri="{FF2B5EF4-FFF2-40B4-BE49-F238E27FC236}">
                <a16:creationId xmlns:a16="http://schemas.microsoft.com/office/drawing/2014/main" id="{D1042DB9-2CED-5054-1A8C-109FB62DF0F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77334" y="2160587"/>
            <a:ext cx="5175249" cy="3881437"/>
          </a:xfrm>
          <a:prstGeom prst="rect">
            <a:avLst/>
          </a:prstGeom>
        </p:spPr>
      </p:pic>
      <p:pic>
        <p:nvPicPr>
          <p:cNvPr id="9" name="Picture 8">
            <a:extLst>
              <a:ext uri="{FF2B5EF4-FFF2-40B4-BE49-F238E27FC236}">
                <a16:creationId xmlns:a16="http://schemas.microsoft.com/office/drawing/2014/main" id="{E8444DA9-D0EC-5F87-1514-E01EEA5F32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98505" y="2160586"/>
            <a:ext cx="5175249" cy="3881437"/>
          </a:xfrm>
          <a:prstGeom prst="rect">
            <a:avLst/>
          </a:prstGeom>
        </p:spPr>
      </p:pic>
    </p:spTree>
    <p:extLst>
      <p:ext uri="{BB962C8B-B14F-4D97-AF65-F5344CB8AC3E}">
        <p14:creationId xmlns:p14="http://schemas.microsoft.com/office/powerpoint/2010/main" val="231159746"/>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D9E8B-04A4-EC15-18E5-327CCF45DB2E}"/>
              </a:ext>
            </a:extLst>
          </p:cNvPr>
          <p:cNvSpPr>
            <a:spLocks noGrp="1"/>
          </p:cNvSpPr>
          <p:nvPr>
            <p:ph type="title"/>
          </p:nvPr>
        </p:nvSpPr>
        <p:spPr/>
        <p:txBody>
          <a:bodyPr/>
          <a:lstStyle/>
          <a:p>
            <a:r>
              <a:rPr lang="en-US" dirty="0"/>
              <a:t>IPC meeting </a:t>
            </a:r>
          </a:p>
        </p:txBody>
      </p:sp>
      <p:pic>
        <p:nvPicPr>
          <p:cNvPr id="5" name="Content Placeholder 4">
            <a:extLst>
              <a:ext uri="{FF2B5EF4-FFF2-40B4-BE49-F238E27FC236}">
                <a16:creationId xmlns:a16="http://schemas.microsoft.com/office/drawing/2014/main" id="{CC57C124-D037-8F30-45DA-5309072C8C4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934844" y="1299095"/>
            <a:ext cx="9391570" cy="5271019"/>
          </a:xfrm>
          <a:prstGeom prst="rect">
            <a:avLst/>
          </a:prstGeom>
        </p:spPr>
      </p:pic>
    </p:spTree>
    <p:extLst>
      <p:ext uri="{BB962C8B-B14F-4D97-AF65-F5344CB8AC3E}">
        <p14:creationId xmlns:p14="http://schemas.microsoft.com/office/powerpoint/2010/main" val="715895047"/>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A7C31-D2BF-1381-B324-C0A5D2E8E64F}"/>
              </a:ext>
            </a:extLst>
          </p:cNvPr>
          <p:cNvSpPr>
            <a:spLocks noGrp="1"/>
          </p:cNvSpPr>
          <p:nvPr>
            <p:ph type="title"/>
          </p:nvPr>
        </p:nvSpPr>
        <p:spPr>
          <a:xfrm>
            <a:off x="488148" y="454455"/>
            <a:ext cx="8596668" cy="1320800"/>
          </a:xfrm>
        </p:spPr>
        <p:txBody>
          <a:bodyPr>
            <a:normAutofit fontScale="90000"/>
          </a:bodyPr>
          <a:lstStyle/>
          <a:p>
            <a:r>
              <a:rPr lang="en-US" dirty="0"/>
              <a:t>Protecting Our Future</a:t>
            </a:r>
            <a:br>
              <a:rPr lang="en-US" dirty="0"/>
            </a:br>
            <a:r>
              <a:rPr lang="en-US" dirty="0"/>
              <a:t>Reduce</a:t>
            </a:r>
            <a:br>
              <a:rPr lang="en-US" dirty="0"/>
            </a:br>
            <a:r>
              <a:rPr lang="en-US" dirty="0"/>
              <a:t>Re-use</a:t>
            </a:r>
            <a:br>
              <a:rPr lang="en-US" dirty="0"/>
            </a:br>
            <a:r>
              <a:rPr lang="en-US" dirty="0"/>
              <a:t>Recycle</a:t>
            </a:r>
          </a:p>
        </p:txBody>
      </p:sp>
      <p:pic>
        <p:nvPicPr>
          <p:cNvPr id="4" name="Content Placeholder 3">
            <a:extLst>
              <a:ext uri="{FF2B5EF4-FFF2-40B4-BE49-F238E27FC236}">
                <a16:creationId xmlns:a16="http://schemas.microsoft.com/office/drawing/2014/main" id="{379CD189-D4A9-AECF-EA57-7D2F5849D97A}"/>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026981" y="1020261"/>
            <a:ext cx="7409792" cy="5557345"/>
          </a:xfrm>
          <a:prstGeom prst="rect">
            <a:avLst/>
          </a:prstGeom>
        </p:spPr>
      </p:pic>
    </p:spTree>
    <p:extLst>
      <p:ext uri="{BB962C8B-B14F-4D97-AF65-F5344CB8AC3E}">
        <p14:creationId xmlns:p14="http://schemas.microsoft.com/office/powerpoint/2010/main" val="2533909380"/>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58141-9107-61BE-58D7-33ADECE3F5B5}"/>
              </a:ext>
            </a:extLst>
          </p:cNvPr>
          <p:cNvSpPr>
            <a:spLocks noGrp="1"/>
          </p:cNvSpPr>
          <p:nvPr>
            <p:ph type="title"/>
          </p:nvPr>
        </p:nvSpPr>
        <p:spPr/>
        <p:txBody>
          <a:bodyPr>
            <a:normAutofit fontScale="90000"/>
          </a:bodyPr>
          <a:lstStyle/>
          <a:p>
            <a:r>
              <a:rPr lang="en-US" dirty="0"/>
              <a:t>Protecting Our Future</a:t>
            </a:r>
            <a:br>
              <a:rPr lang="en-US" dirty="0"/>
            </a:br>
            <a:r>
              <a:rPr lang="en-US" dirty="0"/>
              <a:t>Reduce</a:t>
            </a:r>
            <a:br>
              <a:rPr lang="en-US" dirty="0"/>
            </a:br>
            <a:r>
              <a:rPr lang="en-US" dirty="0"/>
              <a:t>Re-use</a:t>
            </a:r>
            <a:br>
              <a:rPr lang="en-US" dirty="0"/>
            </a:br>
            <a:r>
              <a:rPr lang="en-US" dirty="0"/>
              <a:t>Recycle</a:t>
            </a:r>
          </a:p>
        </p:txBody>
      </p:sp>
      <p:pic>
        <p:nvPicPr>
          <p:cNvPr id="5" name="Content Placeholder 4">
            <a:extLst>
              <a:ext uri="{FF2B5EF4-FFF2-40B4-BE49-F238E27FC236}">
                <a16:creationId xmlns:a16="http://schemas.microsoft.com/office/drawing/2014/main" id="{F4F6FA59-9BF2-0D1D-693D-FE02CB32836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576996" y="1211384"/>
            <a:ext cx="7038008" cy="5278506"/>
          </a:xfrm>
          <a:prstGeom prst="rect">
            <a:avLst/>
          </a:prstGeom>
        </p:spPr>
      </p:pic>
    </p:spTree>
    <p:extLst>
      <p:ext uri="{BB962C8B-B14F-4D97-AF65-F5344CB8AC3E}">
        <p14:creationId xmlns:p14="http://schemas.microsoft.com/office/powerpoint/2010/main" val="3843885821"/>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A1058-C029-78B7-1FED-F2104A6E7696}"/>
              </a:ext>
            </a:extLst>
          </p:cNvPr>
          <p:cNvSpPr>
            <a:spLocks noGrp="1"/>
          </p:cNvSpPr>
          <p:nvPr>
            <p:ph type="title"/>
          </p:nvPr>
        </p:nvSpPr>
        <p:spPr/>
        <p:txBody>
          <a:bodyPr/>
          <a:lstStyle/>
          <a:p>
            <a:r>
              <a:rPr lang="en-US" dirty="0"/>
              <a:t>October 25 visit</a:t>
            </a:r>
          </a:p>
        </p:txBody>
      </p:sp>
      <p:pic>
        <p:nvPicPr>
          <p:cNvPr id="7" name="Picture 6">
            <a:extLst>
              <a:ext uri="{FF2B5EF4-FFF2-40B4-BE49-F238E27FC236}">
                <a16:creationId xmlns:a16="http://schemas.microsoft.com/office/drawing/2014/main" id="{84DE7732-EFF1-65B3-23CC-30D79887DF6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5972443" y="1808029"/>
            <a:ext cx="5322089" cy="3991567"/>
          </a:xfrm>
          <a:prstGeom prst="rect">
            <a:avLst/>
          </a:prstGeom>
        </p:spPr>
      </p:pic>
      <p:pic>
        <p:nvPicPr>
          <p:cNvPr id="8" name="Content Placeholder 4">
            <a:extLst>
              <a:ext uri="{FF2B5EF4-FFF2-40B4-BE49-F238E27FC236}">
                <a16:creationId xmlns:a16="http://schemas.microsoft.com/office/drawing/2014/main" id="{705E33D4-F1D7-B329-7301-511D3CD055B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7334" y="1270000"/>
            <a:ext cx="5175249" cy="3881437"/>
          </a:xfrm>
          <a:prstGeom prst="rect">
            <a:avLst/>
          </a:prstGeom>
        </p:spPr>
      </p:pic>
      <p:sp>
        <p:nvSpPr>
          <p:cNvPr id="10" name="Content Placeholder 9">
            <a:extLst>
              <a:ext uri="{FF2B5EF4-FFF2-40B4-BE49-F238E27FC236}">
                <a16:creationId xmlns:a16="http://schemas.microsoft.com/office/drawing/2014/main" id="{5BCAB665-332C-76D7-43F4-8A772A98C1E3}"/>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206544934"/>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3D515-0D73-5DE4-11DB-BBF9C64B1524}"/>
              </a:ext>
            </a:extLst>
          </p:cNvPr>
          <p:cNvSpPr>
            <a:spLocks noGrp="1"/>
          </p:cNvSpPr>
          <p:nvPr>
            <p:ph type="title"/>
          </p:nvPr>
        </p:nvSpPr>
        <p:spPr/>
        <p:txBody>
          <a:bodyPr/>
          <a:lstStyle/>
          <a:p>
            <a:r>
              <a:rPr lang="en-US" dirty="0"/>
              <a:t>October 2025 Visit</a:t>
            </a:r>
          </a:p>
        </p:txBody>
      </p:sp>
      <p:pic>
        <p:nvPicPr>
          <p:cNvPr id="7" name="Picture 6">
            <a:extLst>
              <a:ext uri="{FF2B5EF4-FFF2-40B4-BE49-F238E27FC236}">
                <a16:creationId xmlns:a16="http://schemas.microsoft.com/office/drawing/2014/main" id="{7396C47D-E680-F1BB-BD2F-F4923B40CA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5825334" y="1326092"/>
            <a:ext cx="5731933" cy="4298950"/>
          </a:xfrm>
          <a:prstGeom prst="rect">
            <a:avLst/>
          </a:prstGeom>
        </p:spPr>
      </p:pic>
      <p:pic>
        <p:nvPicPr>
          <p:cNvPr id="10" name="Content Placeholder 4">
            <a:extLst>
              <a:ext uri="{FF2B5EF4-FFF2-40B4-BE49-F238E27FC236}">
                <a16:creationId xmlns:a16="http://schemas.microsoft.com/office/drawing/2014/main" id="{F8ADF626-7B7E-1637-3BC9-616BD1D0F707}"/>
              </a:ext>
            </a:extLst>
          </p:cNvPr>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474927" y="2195248"/>
            <a:ext cx="5175249" cy="3881437"/>
          </a:xfrm>
          <a:prstGeom prst="rect">
            <a:avLst/>
          </a:prstGeom>
        </p:spPr>
      </p:pic>
    </p:spTree>
    <p:extLst>
      <p:ext uri="{BB962C8B-B14F-4D97-AF65-F5344CB8AC3E}">
        <p14:creationId xmlns:p14="http://schemas.microsoft.com/office/powerpoint/2010/main" val="2882071535"/>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72256-E2F4-45AF-60C0-392AE17DDA07}"/>
              </a:ext>
            </a:extLst>
          </p:cNvPr>
          <p:cNvSpPr>
            <a:spLocks noGrp="1"/>
          </p:cNvSpPr>
          <p:nvPr>
            <p:ph type="title"/>
          </p:nvPr>
        </p:nvSpPr>
        <p:spPr>
          <a:xfrm>
            <a:off x="677333" y="609600"/>
            <a:ext cx="9207645" cy="1320800"/>
          </a:xfrm>
        </p:spPr>
        <p:txBody>
          <a:bodyPr/>
          <a:lstStyle/>
          <a:p>
            <a:r>
              <a:rPr lang="en-US" dirty="0"/>
              <a:t>February 2026 visit</a:t>
            </a:r>
            <a:br>
              <a:rPr lang="en-US" dirty="0"/>
            </a:br>
            <a:r>
              <a:rPr lang="en-US" dirty="0"/>
              <a:t>St Mulumba sharing Art work learnt in UK</a:t>
            </a:r>
          </a:p>
        </p:txBody>
      </p:sp>
      <p:pic>
        <p:nvPicPr>
          <p:cNvPr id="4" name="Picture 3">
            <a:extLst>
              <a:ext uri="{FF2B5EF4-FFF2-40B4-BE49-F238E27FC236}">
                <a16:creationId xmlns:a16="http://schemas.microsoft.com/office/drawing/2014/main" id="{33297776-4AFE-D67D-477E-77EB475D1E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0188" y="1930400"/>
            <a:ext cx="5689601" cy="4267201"/>
          </a:xfrm>
          <a:prstGeom prst="rect">
            <a:avLst/>
          </a:prstGeom>
        </p:spPr>
      </p:pic>
      <p:pic>
        <p:nvPicPr>
          <p:cNvPr id="7" name="Picture 6">
            <a:extLst>
              <a:ext uri="{FF2B5EF4-FFF2-40B4-BE49-F238E27FC236}">
                <a16:creationId xmlns:a16="http://schemas.microsoft.com/office/drawing/2014/main" id="{BD93EBFB-89F1-2DD4-EFCF-29E79C4E558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32845" y="2008132"/>
            <a:ext cx="5482313" cy="4111735"/>
          </a:xfrm>
          <a:prstGeom prst="rect">
            <a:avLst/>
          </a:prstGeom>
        </p:spPr>
      </p:pic>
      <p:sp>
        <p:nvSpPr>
          <p:cNvPr id="10" name="Content Placeholder 9">
            <a:extLst>
              <a:ext uri="{FF2B5EF4-FFF2-40B4-BE49-F238E27FC236}">
                <a16:creationId xmlns:a16="http://schemas.microsoft.com/office/drawing/2014/main" id="{75A5FF35-BEB3-808B-9E64-800763AE3088}"/>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974546454"/>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261E8-8405-D7CA-AAA4-A95430A7E048}"/>
              </a:ext>
            </a:extLst>
          </p:cNvPr>
          <p:cNvSpPr>
            <a:spLocks noGrp="1"/>
          </p:cNvSpPr>
          <p:nvPr>
            <p:ph type="title"/>
          </p:nvPr>
        </p:nvSpPr>
        <p:spPr/>
        <p:txBody>
          <a:bodyPr/>
          <a:lstStyle/>
          <a:p>
            <a:r>
              <a:rPr lang="en-US" dirty="0"/>
              <a:t>Workshop 2026</a:t>
            </a:r>
          </a:p>
        </p:txBody>
      </p:sp>
      <p:pic>
        <p:nvPicPr>
          <p:cNvPr id="5" name="Content Placeholder 4">
            <a:extLst>
              <a:ext uri="{FF2B5EF4-FFF2-40B4-BE49-F238E27FC236}">
                <a16:creationId xmlns:a16="http://schemas.microsoft.com/office/drawing/2014/main" id="{53636221-38F0-AAC6-F970-0FE36EEE3496}"/>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447513" y="1270000"/>
            <a:ext cx="8957728" cy="5038723"/>
          </a:xfrm>
          <a:prstGeom prst="rect">
            <a:avLst/>
          </a:prstGeom>
        </p:spPr>
      </p:pic>
    </p:spTree>
    <p:extLst>
      <p:ext uri="{BB962C8B-B14F-4D97-AF65-F5344CB8AC3E}">
        <p14:creationId xmlns:p14="http://schemas.microsoft.com/office/powerpoint/2010/main" val="3600639209"/>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7D52C-DC5D-CA00-2E95-A7F2B0C1A2A3}"/>
              </a:ext>
            </a:extLst>
          </p:cNvPr>
          <p:cNvSpPr>
            <a:spLocks noGrp="1"/>
          </p:cNvSpPr>
          <p:nvPr>
            <p:ph type="title"/>
          </p:nvPr>
        </p:nvSpPr>
        <p:spPr/>
        <p:txBody>
          <a:bodyPr>
            <a:normAutofit/>
          </a:bodyPr>
          <a:lstStyle/>
          <a:p>
            <a:r>
              <a:rPr lang="en-US" sz="6000" b="1" dirty="0"/>
              <a:t>What next for 2027</a:t>
            </a:r>
          </a:p>
        </p:txBody>
      </p:sp>
      <p:sp>
        <p:nvSpPr>
          <p:cNvPr id="3" name="Content Placeholder 2">
            <a:extLst>
              <a:ext uri="{FF2B5EF4-FFF2-40B4-BE49-F238E27FC236}">
                <a16:creationId xmlns:a16="http://schemas.microsoft.com/office/drawing/2014/main" id="{1AC87F52-3CEB-F00D-60B8-4C7C558EE3DF}"/>
              </a:ext>
            </a:extLst>
          </p:cNvPr>
          <p:cNvSpPr>
            <a:spLocks noGrp="1"/>
          </p:cNvSpPr>
          <p:nvPr>
            <p:ph idx="1"/>
          </p:nvPr>
        </p:nvSpPr>
        <p:spPr/>
        <p:txBody>
          <a:bodyPr>
            <a:noAutofit/>
          </a:bodyPr>
          <a:lstStyle/>
          <a:p>
            <a:r>
              <a:rPr lang="en-US" sz="3600" dirty="0"/>
              <a:t>Teacher visit to Sierra Leone</a:t>
            </a:r>
          </a:p>
          <a:p>
            <a:r>
              <a:rPr lang="en-US" sz="3600" dirty="0"/>
              <a:t>Possible new link project to support schools working from their needs</a:t>
            </a:r>
          </a:p>
          <a:p>
            <a:r>
              <a:rPr lang="en-US" sz="3600" dirty="0"/>
              <a:t>More fund raising for visits and projects</a:t>
            </a:r>
          </a:p>
          <a:p>
            <a:r>
              <a:rPr lang="en-US" sz="3600" dirty="0"/>
              <a:t>Continue to build on our ‘Protecting our Future’ schools project</a:t>
            </a:r>
          </a:p>
        </p:txBody>
      </p:sp>
    </p:spTree>
    <p:extLst>
      <p:ext uri="{BB962C8B-B14F-4D97-AF65-F5344CB8AC3E}">
        <p14:creationId xmlns:p14="http://schemas.microsoft.com/office/powerpoint/2010/main" val="2623277180"/>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11C49-BF93-30E3-5560-9A74EFB43657}"/>
              </a:ext>
            </a:extLst>
          </p:cNvPr>
          <p:cNvSpPr>
            <a:spLocks noGrp="1"/>
          </p:cNvSpPr>
          <p:nvPr>
            <p:ph type="title"/>
          </p:nvPr>
        </p:nvSpPr>
        <p:spPr/>
        <p:txBody>
          <a:bodyPr/>
          <a:lstStyle/>
          <a:p>
            <a:r>
              <a:rPr lang="en-US" dirty="0"/>
              <a:t>School Farms Project 2026</a:t>
            </a:r>
          </a:p>
        </p:txBody>
      </p:sp>
      <p:sp>
        <p:nvSpPr>
          <p:cNvPr id="3" name="Content Placeholder 2">
            <a:extLst>
              <a:ext uri="{FF2B5EF4-FFF2-40B4-BE49-F238E27FC236}">
                <a16:creationId xmlns:a16="http://schemas.microsoft.com/office/drawing/2014/main" id="{749E07FF-B1D0-0B59-91ED-0F08A2CB7BF8}"/>
              </a:ext>
            </a:extLst>
          </p:cNvPr>
          <p:cNvSpPr>
            <a:spLocks noGrp="1"/>
          </p:cNvSpPr>
          <p:nvPr>
            <p:ph idx="1"/>
          </p:nvPr>
        </p:nvSpPr>
        <p:spPr/>
        <p:txBody>
          <a:bodyPr>
            <a:normAutofit/>
          </a:bodyPr>
          <a:lstStyle/>
          <a:p>
            <a:pPr marL="0" indent="0">
              <a:buNone/>
            </a:pPr>
            <a:r>
              <a:rPr lang="en-US" sz="3600" dirty="0"/>
              <a:t>Aims for 2026</a:t>
            </a:r>
          </a:p>
          <a:p>
            <a:r>
              <a:rPr lang="en-US" sz="3600" dirty="0"/>
              <a:t>Further increase community participation</a:t>
            </a:r>
          </a:p>
          <a:p>
            <a:r>
              <a:rPr lang="en-US" sz="3600" dirty="0"/>
              <a:t>Share learning opportunities through workshops and visits</a:t>
            </a:r>
          </a:p>
        </p:txBody>
      </p:sp>
    </p:spTree>
    <p:extLst>
      <p:ext uri="{BB962C8B-B14F-4D97-AF65-F5344CB8AC3E}">
        <p14:creationId xmlns:p14="http://schemas.microsoft.com/office/powerpoint/2010/main" val="3667162350"/>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9C749-C3F6-0192-A864-2068AEF1FA6D}"/>
              </a:ext>
            </a:extLst>
          </p:cNvPr>
          <p:cNvSpPr>
            <a:spLocks noGrp="1"/>
          </p:cNvSpPr>
          <p:nvPr>
            <p:ph type="title"/>
          </p:nvPr>
        </p:nvSpPr>
        <p:spPr>
          <a:xfrm>
            <a:off x="677333" y="609600"/>
            <a:ext cx="10328123" cy="1320800"/>
          </a:xfrm>
        </p:spPr>
        <p:txBody>
          <a:bodyPr>
            <a:normAutofit fontScale="90000"/>
          </a:bodyPr>
          <a:lstStyle/>
          <a:p>
            <a:r>
              <a:rPr lang="en-US" b="1" dirty="0"/>
              <a:t>School Farms Sierra Leone Team</a:t>
            </a:r>
            <a:br>
              <a:rPr lang="en-US" dirty="0"/>
            </a:br>
            <a:r>
              <a:rPr lang="en-US" dirty="0"/>
              <a:t> </a:t>
            </a:r>
            <a:r>
              <a:rPr lang="en-US" sz="2200" dirty="0"/>
              <a:t>Francis Mason            Suffian Kamara            	Letitia Huggins			</a:t>
            </a:r>
            <a:r>
              <a:rPr lang="en-US" sz="2200" dirty="0" err="1"/>
              <a:t>Mballu</a:t>
            </a:r>
            <a:r>
              <a:rPr lang="en-US" sz="2200" dirty="0"/>
              <a:t> Barrie</a:t>
            </a:r>
            <a:br>
              <a:rPr lang="en-US" sz="2200" dirty="0"/>
            </a:br>
            <a:r>
              <a:rPr lang="en-US" sz="2200" dirty="0"/>
              <a:t>Schools Coordinator  	S F Manager    			S F Manager	 			S F Manager</a:t>
            </a:r>
          </a:p>
        </p:txBody>
      </p:sp>
      <p:pic>
        <p:nvPicPr>
          <p:cNvPr id="7" name="Content Placeholder 6" descr="A person holding a certificate&#10;&#10;Description automatically generated">
            <a:extLst>
              <a:ext uri="{FF2B5EF4-FFF2-40B4-BE49-F238E27FC236}">
                <a16:creationId xmlns:a16="http://schemas.microsoft.com/office/drawing/2014/main" id="{91B7BAFC-5769-7841-063F-4F35AA684557}"/>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5969187" y="2178233"/>
            <a:ext cx="2542358" cy="3389810"/>
          </a:xfrm>
        </p:spPr>
      </p:pic>
      <p:sp>
        <p:nvSpPr>
          <p:cNvPr id="4" name="Rectangle 2">
            <a:extLst>
              <a:ext uri="{FF2B5EF4-FFF2-40B4-BE49-F238E27FC236}">
                <a16:creationId xmlns:a16="http://schemas.microsoft.com/office/drawing/2014/main" id="{ABEDA5CD-4299-921F-BA88-F707C843B047}"/>
              </a:ext>
            </a:extLst>
          </p:cNvPr>
          <p:cNvSpPr>
            <a:spLocks noChangeArrowheads="1"/>
          </p:cNvSpPr>
          <p:nvPr/>
        </p:nvSpPr>
        <p:spPr bwMode="auto">
          <a:xfrm>
            <a:off x="522514" y="128995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2" descr="A person in a white shirt&#10;&#10;Description automatically generated">
            <a:extLst>
              <a:ext uri="{FF2B5EF4-FFF2-40B4-BE49-F238E27FC236}">
                <a16:creationId xmlns:a16="http://schemas.microsoft.com/office/drawing/2014/main" id="{2A17CF86-27C3-3128-D3C4-FD74E2B3C832}"/>
              </a:ext>
            </a:extLst>
          </p:cNvPr>
          <p:cNvPicPr>
            <a:picLocks noChangeAspect="1" noChangeArrowheads="1"/>
          </p:cNvPicPr>
          <p:nvPr/>
        </p:nvPicPr>
        <p:blipFill>
          <a:blip r:embed="rId4" r:link="rId5">
            <a:extLst>
              <a:ext uri="{28A0092B-C50C-407E-A947-70E740481C1C}">
                <a14:useLocalDpi xmlns:a14="http://schemas.microsoft.com/office/drawing/2010/main"/>
              </a:ext>
            </a:extLst>
          </a:blip>
          <a:srcRect/>
          <a:stretch>
            <a:fillRect/>
          </a:stretch>
        </p:blipFill>
        <p:spPr bwMode="auto">
          <a:xfrm>
            <a:off x="821627" y="2132467"/>
            <a:ext cx="2186714" cy="387644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69DF580-ED8E-0A64-5DFD-8218196A9F56}"/>
              </a:ext>
            </a:extLst>
          </p:cNvPr>
          <p:cNvSpPr>
            <a:spLocks noChangeArrowheads="1"/>
          </p:cNvSpPr>
          <p:nvPr/>
        </p:nvSpPr>
        <p:spPr bwMode="auto">
          <a:xfrm>
            <a:off x="2917998" y="225334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7" name="Picture 1" descr="A person in blue suit standing in front of a sign&#10;&#10;Description automatically generated">
            <a:extLst>
              <a:ext uri="{FF2B5EF4-FFF2-40B4-BE49-F238E27FC236}">
                <a16:creationId xmlns:a16="http://schemas.microsoft.com/office/drawing/2014/main" id="{CD91446B-773A-2C9D-E2C6-801B1AC64E51}"/>
              </a:ext>
            </a:extLst>
          </p:cNvPr>
          <p:cNvPicPr>
            <a:picLocks noChangeAspect="1" noChangeArrowheads="1"/>
          </p:cNvPicPr>
          <p:nvPr/>
        </p:nvPicPr>
        <p:blipFill>
          <a:blip r:embed="rId6" r:link="rId7" cstate="screen">
            <a:extLst>
              <a:ext uri="{28A0092B-C50C-407E-A947-70E740481C1C}">
                <a14:useLocalDpi xmlns:a14="http://schemas.microsoft.com/office/drawing/2010/main"/>
              </a:ext>
            </a:extLst>
          </a:blip>
          <a:srcRect/>
          <a:stretch>
            <a:fillRect/>
          </a:stretch>
        </p:blipFill>
        <p:spPr bwMode="auto">
          <a:xfrm>
            <a:off x="3111543" y="2132467"/>
            <a:ext cx="2754442" cy="368050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6F767B5-6ECB-A714-FED4-EFCE5100C4D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5400000">
            <a:off x="8191021" y="2556193"/>
            <a:ext cx="3389809" cy="2542357"/>
          </a:xfrm>
          <a:prstGeom prst="rect">
            <a:avLst/>
          </a:prstGeom>
        </p:spPr>
      </p:pic>
    </p:spTree>
    <p:extLst>
      <p:ext uri="{BB962C8B-B14F-4D97-AF65-F5344CB8AC3E}">
        <p14:creationId xmlns:p14="http://schemas.microsoft.com/office/powerpoint/2010/main" val="3802723644"/>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F3418-0F34-B94B-02FD-1C4E1205F7DA}"/>
              </a:ext>
            </a:extLst>
          </p:cNvPr>
          <p:cNvSpPr>
            <a:spLocks noGrp="1"/>
          </p:cNvSpPr>
          <p:nvPr>
            <p:ph type="title"/>
          </p:nvPr>
        </p:nvSpPr>
        <p:spPr/>
        <p:txBody>
          <a:bodyPr/>
          <a:lstStyle/>
          <a:p>
            <a:r>
              <a:rPr lang="en-US" dirty="0"/>
              <a:t>2026 update</a:t>
            </a:r>
          </a:p>
        </p:txBody>
      </p:sp>
      <p:sp>
        <p:nvSpPr>
          <p:cNvPr id="3" name="Content Placeholder 2">
            <a:extLst>
              <a:ext uri="{FF2B5EF4-FFF2-40B4-BE49-F238E27FC236}">
                <a16:creationId xmlns:a16="http://schemas.microsoft.com/office/drawing/2014/main" id="{AD21D613-2F7C-0AFF-6D4E-5EB85A7D61A0}"/>
              </a:ext>
            </a:extLst>
          </p:cNvPr>
          <p:cNvSpPr>
            <a:spLocks noGrp="1"/>
          </p:cNvSpPr>
          <p:nvPr>
            <p:ph idx="1"/>
          </p:nvPr>
        </p:nvSpPr>
        <p:spPr/>
        <p:txBody>
          <a:bodyPr>
            <a:normAutofit fontScale="92500"/>
          </a:bodyPr>
          <a:lstStyle/>
          <a:p>
            <a:r>
              <a:rPr lang="en-US" sz="3600" dirty="0"/>
              <a:t>School visits</a:t>
            </a:r>
          </a:p>
          <a:p>
            <a:pPr lvl="1"/>
            <a:r>
              <a:rPr lang="en-US" sz="3600" dirty="0"/>
              <a:t>Positive feedback on community involvement and sharing ideas</a:t>
            </a:r>
          </a:p>
          <a:p>
            <a:pPr lvl="2"/>
            <a:r>
              <a:rPr lang="en-US" sz="3600" dirty="0"/>
              <a:t>Jui Lower and the barracks!</a:t>
            </a:r>
          </a:p>
          <a:p>
            <a:pPr lvl="2"/>
            <a:r>
              <a:rPr lang="en-US" sz="3600" dirty="0"/>
              <a:t>St Mulumba’s ideas to prevent pests</a:t>
            </a:r>
          </a:p>
          <a:p>
            <a:pPr lvl="2"/>
            <a:r>
              <a:rPr lang="en-US" sz="3600" dirty="0"/>
              <a:t>Huntingdon Jui’s chickens</a:t>
            </a:r>
          </a:p>
          <a:p>
            <a:pPr lvl="2"/>
            <a:endParaRPr lang="en-US" sz="3600" dirty="0"/>
          </a:p>
          <a:p>
            <a:pPr lvl="2"/>
            <a:endParaRPr lang="en-US" dirty="0"/>
          </a:p>
        </p:txBody>
      </p:sp>
    </p:spTree>
    <p:extLst>
      <p:ext uri="{BB962C8B-B14F-4D97-AF65-F5344CB8AC3E}">
        <p14:creationId xmlns:p14="http://schemas.microsoft.com/office/powerpoint/2010/main" val="3037521030"/>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71229-BB2E-BFDE-2AD1-6A2B93E8A3F7}"/>
              </a:ext>
            </a:extLst>
          </p:cNvPr>
          <p:cNvSpPr>
            <a:spLocks noGrp="1"/>
          </p:cNvSpPr>
          <p:nvPr>
            <p:ph type="title"/>
          </p:nvPr>
        </p:nvSpPr>
        <p:spPr/>
        <p:txBody>
          <a:bodyPr>
            <a:normAutofit fontScale="90000"/>
          </a:bodyPr>
          <a:lstStyle/>
          <a:p>
            <a:r>
              <a:rPr lang="en-US" dirty="0"/>
              <a:t>30 schools</a:t>
            </a:r>
            <a:br>
              <a:rPr lang="en-US" dirty="0"/>
            </a:br>
            <a:r>
              <a:rPr lang="en-US" dirty="0"/>
              <a:t>Huntingdon School Farm</a:t>
            </a:r>
            <a:br>
              <a:rPr lang="en-US" dirty="0"/>
            </a:br>
            <a:r>
              <a:rPr lang="en-US" dirty="0"/>
              <a:t>Ground nuts, corn, potato leaves … and pigs!</a:t>
            </a:r>
            <a:br>
              <a:rPr lang="en-US" dirty="0"/>
            </a:br>
            <a:endParaRPr lang="en-US" dirty="0"/>
          </a:p>
        </p:txBody>
      </p:sp>
      <p:pic>
        <p:nvPicPr>
          <p:cNvPr id="9" name="Picture 8">
            <a:extLst>
              <a:ext uri="{FF2B5EF4-FFF2-40B4-BE49-F238E27FC236}">
                <a16:creationId xmlns:a16="http://schemas.microsoft.com/office/drawing/2014/main" id="{0D05CAE4-6CE8-108F-9C22-553A66FB820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7334" y="2164416"/>
            <a:ext cx="5879649" cy="4408277"/>
          </a:xfrm>
          <a:prstGeom prst="rect">
            <a:avLst/>
          </a:prstGeom>
        </p:spPr>
      </p:pic>
      <p:pic>
        <p:nvPicPr>
          <p:cNvPr id="6" name="Content Placeholder 5">
            <a:extLst>
              <a:ext uri="{FF2B5EF4-FFF2-40B4-BE49-F238E27FC236}">
                <a16:creationId xmlns:a16="http://schemas.microsoft.com/office/drawing/2014/main" id="{47A67ECC-4AA6-23C4-0BE1-ACFC532DB05C}"/>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7034006" y="2164417"/>
            <a:ext cx="3261462" cy="4348618"/>
          </a:xfrm>
          <a:prstGeom prst="rect">
            <a:avLst/>
          </a:prstGeom>
        </p:spPr>
      </p:pic>
    </p:spTree>
    <p:extLst>
      <p:ext uri="{BB962C8B-B14F-4D97-AF65-F5344CB8AC3E}">
        <p14:creationId xmlns:p14="http://schemas.microsoft.com/office/powerpoint/2010/main" val="4014849276"/>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BB7AB-6F39-794F-5749-6CB9E56EBE16}"/>
              </a:ext>
            </a:extLst>
          </p:cNvPr>
          <p:cNvSpPr>
            <a:spLocks noGrp="1"/>
          </p:cNvSpPr>
          <p:nvPr>
            <p:ph type="title"/>
          </p:nvPr>
        </p:nvSpPr>
        <p:spPr/>
        <p:txBody>
          <a:bodyPr/>
          <a:lstStyle/>
          <a:p>
            <a:r>
              <a:rPr lang="en-US" dirty="0"/>
              <a:t>The Agriculture teachers and</a:t>
            </a:r>
            <a:br>
              <a:rPr lang="en-US" dirty="0"/>
            </a:br>
            <a:r>
              <a:rPr lang="en-US" dirty="0"/>
              <a:t>the pupils working</a:t>
            </a:r>
          </a:p>
        </p:txBody>
      </p:sp>
      <p:pic>
        <p:nvPicPr>
          <p:cNvPr id="6" name="Picture 5">
            <a:extLst>
              <a:ext uri="{FF2B5EF4-FFF2-40B4-BE49-F238E27FC236}">
                <a16:creationId xmlns:a16="http://schemas.microsoft.com/office/drawing/2014/main" id="{5CAB189C-3A8B-15DA-E636-38F67D79E22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3129" y="1930400"/>
            <a:ext cx="6138909" cy="4602657"/>
          </a:xfrm>
          <a:prstGeom prst="rect">
            <a:avLst/>
          </a:prstGeom>
        </p:spPr>
      </p:pic>
      <p:pic>
        <p:nvPicPr>
          <p:cNvPr id="7" name="Content Placeholder 5" descr="A group of people in green uniforms&#10;&#10;Description automatically generated">
            <a:extLst>
              <a:ext uri="{FF2B5EF4-FFF2-40B4-BE49-F238E27FC236}">
                <a16:creationId xmlns:a16="http://schemas.microsoft.com/office/drawing/2014/main" id="{5D5FC2D1-AE1D-27B6-1B7C-9AD83DDF20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62985" y="398408"/>
            <a:ext cx="4545886" cy="6061183"/>
          </a:xfrm>
          <a:prstGeom prst="rect">
            <a:avLst/>
          </a:prstGeom>
        </p:spPr>
      </p:pic>
      <p:sp>
        <p:nvSpPr>
          <p:cNvPr id="9" name="Content Placeholder 8">
            <a:extLst>
              <a:ext uri="{FF2B5EF4-FFF2-40B4-BE49-F238E27FC236}">
                <a16:creationId xmlns:a16="http://schemas.microsoft.com/office/drawing/2014/main" id="{C34CE334-BAE7-79C6-59FF-BB7184EBB5B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954076329"/>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7C810-5A2A-05EF-B22C-83E293373CDC}"/>
              </a:ext>
            </a:extLst>
          </p:cNvPr>
          <p:cNvSpPr>
            <a:spLocks noGrp="1"/>
          </p:cNvSpPr>
          <p:nvPr>
            <p:ph type="title"/>
          </p:nvPr>
        </p:nvSpPr>
        <p:spPr/>
        <p:txBody>
          <a:bodyPr>
            <a:normAutofit/>
          </a:bodyPr>
          <a:lstStyle/>
          <a:p>
            <a:r>
              <a:rPr lang="en-US" dirty="0"/>
              <a:t>Pupils learning how to cook</a:t>
            </a:r>
            <a:br>
              <a:rPr lang="en-US" dirty="0"/>
            </a:br>
            <a:r>
              <a:rPr lang="en-US" dirty="0"/>
              <a:t>the harvest</a:t>
            </a:r>
          </a:p>
        </p:txBody>
      </p:sp>
      <p:pic>
        <p:nvPicPr>
          <p:cNvPr id="5" name="Content Placeholder 4" descr="A picture containing person, ground, group&#10;&#10;Description automatically generated">
            <a:extLst>
              <a:ext uri="{FF2B5EF4-FFF2-40B4-BE49-F238E27FC236}">
                <a16:creationId xmlns:a16="http://schemas.microsoft.com/office/drawing/2014/main" id="{9EC6FB41-D506-740D-E224-BE051E17CF8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106809" y="577620"/>
            <a:ext cx="4536142" cy="6048190"/>
          </a:xfrm>
        </p:spPr>
      </p:pic>
      <p:pic>
        <p:nvPicPr>
          <p:cNvPr id="3" name="Picture 2" descr="A group of young girls working on a plant&#10;&#10;Description automatically generated">
            <a:extLst>
              <a:ext uri="{FF2B5EF4-FFF2-40B4-BE49-F238E27FC236}">
                <a16:creationId xmlns:a16="http://schemas.microsoft.com/office/drawing/2014/main" id="{8A1F4A9C-395D-B181-3C2E-C2061D0866B1}"/>
              </a:ext>
            </a:extLst>
          </p:cNvPr>
          <p:cNvPicPr>
            <a:picLocks noChangeAspect="1"/>
          </p:cNvPicPr>
          <p:nvPr/>
        </p:nvPicPr>
        <p:blipFill>
          <a:blip r:embed="rId3"/>
          <a:stretch>
            <a:fillRect/>
          </a:stretch>
        </p:blipFill>
        <p:spPr>
          <a:xfrm>
            <a:off x="549049" y="1757450"/>
            <a:ext cx="6429475" cy="4806798"/>
          </a:xfrm>
          <a:prstGeom prst="rect">
            <a:avLst/>
          </a:prstGeom>
        </p:spPr>
      </p:pic>
    </p:spTree>
    <p:extLst>
      <p:ext uri="{BB962C8B-B14F-4D97-AF65-F5344CB8AC3E}">
        <p14:creationId xmlns:p14="http://schemas.microsoft.com/office/powerpoint/2010/main" val="3451685925"/>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6C58B-33DD-4D5B-BC42-867A6AC86108}"/>
              </a:ext>
            </a:extLst>
          </p:cNvPr>
          <p:cNvSpPr>
            <a:spLocks noGrp="1"/>
          </p:cNvSpPr>
          <p:nvPr>
            <p:ph type="title"/>
          </p:nvPr>
        </p:nvSpPr>
        <p:spPr/>
        <p:txBody>
          <a:bodyPr/>
          <a:lstStyle/>
          <a:p>
            <a:r>
              <a:rPr lang="en-US" dirty="0"/>
              <a:t>Harvest Festival 2025</a:t>
            </a:r>
          </a:p>
        </p:txBody>
      </p:sp>
      <p:pic>
        <p:nvPicPr>
          <p:cNvPr id="5" name="Content Placeholder 4">
            <a:extLst>
              <a:ext uri="{FF2B5EF4-FFF2-40B4-BE49-F238E27FC236}">
                <a16:creationId xmlns:a16="http://schemas.microsoft.com/office/drawing/2014/main" id="{5DDE462D-C940-0394-94A8-7CE18C25586C}"/>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919080" y="1270000"/>
            <a:ext cx="9281210" cy="5209080"/>
          </a:xfrm>
          <a:prstGeom prst="rect">
            <a:avLst/>
          </a:prstGeom>
        </p:spPr>
      </p:pic>
    </p:spTree>
    <p:extLst>
      <p:ext uri="{BB962C8B-B14F-4D97-AF65-F5344CB8AC3E}">
        <p14:creationId xmlns:p14="http://schemas.microsoft.com/office/powerpoint/2010/main" val="939660073"/>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72FE-053E-BC43-4F5C-E53E50E6E697}"/>
              </a:ext>
            </a:extLst>
          </p:cNvPr>
          <p:cNvSpPr>
            <a:spLocks noGrp="1"/>
          </p:cNvSpPr>
          <p:nvPr>
            <p:ph type="title"/>
          </p:nvPr>
        </p:nvSpPr>
        <p:spPr/>
        <p:txBody>
          <a:bodyPr/>
          <a:lstStyle/>
          <a:p>
            <a:r>
              <a:rPr lang="en-US" dirty="0"/>
              <a:t>Finances</a:t>
            </a:r>
          </a:p>
        </p:txBody>
      </p:sp>
      <p:sp>
        <p:nvSpPr>
          <p:cNvPr id="3" name="Content Placeholder 2">
            <a:extLst>
              <a:ext uri="{FF2B5EF4-FFF2-40B4-BE49-F238E27FC236}">
                <a16:creationId xmlns:a16="http://schemas.microsoft.com/office/drawing/2014/main" id="{D9590B99-8ED0-5651-F2B0-A1ACD4A9DFB8}"/>
              </a:ext>
            </a:extLst>
          </p:cNvPr>
          <p:cNvSpPr>
            <a:spLocks noGrp="1"/>
          </p:cNvSpPr>
          <p:nvPr>
            <p:ph idx="1"/>
          </p:nvPr>
        </p:nvSpPr>
        <p:spPr/>
        <p:txBody>
          <a:bodyPr>
            <a:normAutofit/>
          </a:bodyPr>
          <a:lstStyle/>
          <a:p>
            <a:r>
              <a:rPr lang="en-US" sz="3600" dirty="0"/>
              <a:t>£1000 per year</a:t>
            </a:r>
          </a:p>
          <a:p>
            <a:r>
              <a:rPr lang="en-US" sz="3600" dirty="0"/>
              <a:t>More help if needed</a:t>
            </a:r>
          </a:p>
          <a:p>
            <a:r>
              <a:rPr lang="en-US" sz="3600" dirty="0"/>
              <a:t>Problems include watering cans and animal intrusion</a:t>
            </a:r>
          </a:p>
        </p:txBody>
      </p:sp>
    </p:spTree>
    <p:extLst>
      <p:ext uri="{BB962C8B-B14F-4D97-AF65-F5344CB8AC3E}">
        <p14:creationId xmlns:p14="http://schemas.microsoft.com/office/powerpoint/2010/main" val="298600661"/>
      </p:ext>
    </p:extLst>
  </p:cSld>
  <p:clrMapOvr>
    <a:masterClrMapping/>
  </p:clrMapOvr>
  <mc:AlternateContent xmlns:mc="http://schemas.openxmlformats.org/markup-compatibility/2006" xmlns:p14="http://schemas.microsoft.com/office/powerpoint/2010/main">
    <mc:Choice Requires="p14">
      <p:transition p14:dur="250" advClick="0" advTm="20000">
        <p:fade/>
      </p:transition>
    </mc:Choice>
    <mc:Fallback xmlns="">
      <p:transition advClick="0" advTm="20000">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{6B385248-CF99-4343-95D2-82FE867DBF09}tf10001060</Template>
  <TotalTime>11334</TotalTime>
  <Words>754</Words>
  <Application>Microsoft Macintosh PowerPoint</Application>
  <PresentationFormat>Widescreen</PresentationFormat>
  <Paragraphs>96</Paragraphs>
  <Slides>24</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Arial</vt:lpstr>
      <vt:lpstr>Calibri</vt:lpstr>
      <vt:lpstr>Trebuchet MS</vt:lpstr>
      <vt:lpstr>Wingdings 3</vt:lpstr>
      <vt:lpstr>Facet</vt:lpstr>
      <vt:lpstr>PowerPoint Presentation</vt:lpstr>
      <vt:lpstr>School Activities</vt:lpstr>
      <vt:lpstr>Partnerships</vt:lpstr>
      <vt:lpstr>Current partnerships</vt:lpstr>
      <vt:lpstr>REC Hastings partnered with Sandown</vt:lpstr>
      <vt:lpstr>Huntingdon Jui JSS partnered with Arc Alexandra</vt:lpstr>
      <vt:lpstr>Kelly’s  partnered with St Leonards Mulberry Academy</vt:lpstr>
      <vt:lpstr>Little Ridge partnered with Jui Upper Infant and Primary</vt:lpstr>
      <vt:lpstr>IPC meeting </vt:lpstr>
      <vt:lpstr>Protecting Our Future Reduce Re-use Recycle</vt:lpstr>
      <vt:lpstr>Protecting Our Future Reduce Re-use Recycle</vt:lpstr>
      <vt:lpstr>October 25 visit</vt:lpstr>
      <vt:lpstr>October 2025 Visit</vt:lpstr>
      <vt:lpstr>February 2026 visit St Mulumba sharing Art work learnt in UK</vt:lpstr>
      <vt:lpstr>Workshop 2026</vt:lpstr>
      <vt:lpstr>What next for 2027</vt:lpstr>
      <vt:lpstr>School Farms Project 2026</vt:lpstr>
      <vt:lpstr>School Farms Sierra Leone Team  Francis Mason            Suffian Kamara             Letitia Huggins   Mballu Barrie Schools Coordinator   S F Manager       S F Manager     S F Manager</vt:lpstr>
      <vt:lpstr>2026 update</vt:lpstr>
      <vt:lpstr>30 schools Huntingdon School Farm Ground nuts, corn, potato leaves … and pigs! </vt:lpstr>
      <vt:lpstr>The Agriculture teachers and the pupils working</vt:lpstr>
      <vt:lpstr>Pupils learning how to cook the harvest</vt:lpstr>
      <vt:lpstr>Harvest Festival 2025</vt:lpstr>
      <vt:lpstr>Finances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Isabel Hodger</dc:creator>
  <cp:lastModifiedBy>Robin Gray</cp:lastModifiedBy>
  <cp:revision>59</cp:revision>
  <dcterms:created xsi:type="dcterms:W3CDTF">2021-11-28T12:04:31Z</dcterms:created>
  <dcterms:modified xsi:type="dcterms:W3CDTF">2026-10-23T15:52:49Z</dcterms:modified>
</cp:coreProperties>
</file>