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2" r:id="rId3"/>
    <p:sldId id="272" r:id="rId4"/>
    <p:sldId id="273" r:id="rId5"/>
    <p:sldId id="286" r:id="rId6"/>
    <p:sldId id="276" r:id="rId7"/>
    <p:sldId id="274" r:id="rId8"/>
    <p:sldId id="277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79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2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4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875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41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365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28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6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1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2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7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3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5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1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6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3FCA7-E705-EC4E-A34C-0DB6510E4154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FA1B2F-89F1-FF4E-9D29-659BAD82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1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7FE95-C148-D64D-83DA-B97073447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005" y="2404534"/>
            <a:ext cx="8563998" cy="1646302"/>
          </a:xfrm>
        </p:spPr>
        <p:txBody>
          <a:bodyPr>
            <a:normAutofit fontScale="90000"/>
          </a:bodyPr>
          <a:lstStyle/>
          <a:p>
            <a:r>
              <a:rPr lang="en-US" dirty="0"/>
              <a:t>Hastings Sierra Leone Friendship Link </a:t>
            </a:r>
            <a:br>
              <a:rPr lang="en-US" dirty="0"/>
            </a:br>
            <a:r>
              <a:rPr lang="en-US" dirty="0"/>
              <a:t>Schools Farms Project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29EE4-1D11-D448-919F-976EDFE52C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66335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5F574-F9A1-FB43-94BB-E614F2383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schools and their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1BD1B-12D3-8E46-9ACF-A69E74A86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8963"/>
            <a:ext cx="8596668" cy="50331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All Saints CE Primary Academy					</a:t>
            </a:r>
            <a:r>
              <a:rPr lang="en-US" sz="2400" dirty="0" err="1"/>
              <a:t>Edest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St </a:t>
            </a:r>
            <a:r>
              <a:rPr lang="en-US" sz="2400" dirty="0" err="1"/>
              <a:t>Pauls</a:t>
            </a:r>
            <a:r>
              <a:rPr lang="en-US" sz="2400" dirty="0"/>
              <a:t>	CE Primary Academy					REC </a:t>
            </a:r>
            <a:r>
              <a:rPr lang="en-US" sz="2400" dirty="0" err="1"/>
              <a:t>Kossoh</a:t>
            </a:r>
            <a:r>
              <a:rPr lang="en-US" sz="2400" dirty="0"/>
              <a:t> Town</a:t>
            </a:r>
          </a:p>
          <a:p>
            <a:pPr marL="0" indent="0">
              <a:buNone/>
            </a:pPr>
            <a:r>
              <a:rPr lang="en-US" sz="2400" dirty="0"/>
              <a:t>Christ Church CE Primary Academy				</a:t>
            </a:r>
            <a:r>
              <a:rPr lang="en-US" sz="2400" dirty="0" err="1"/>
              <a:t>Kankalay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Guestling</a:t>
            </a:r>
            <a:r>
              <a:rPr lang="en-US" sz="2400" dirty="0"/>
              <a:t> Bradshaw CE Primary School			Maynard</a:t>
            </a:r>
          </a:p>
          <a:p>
            <a:pPr marL="0" indent="0">
              <a:buNone/>
            </a:pPr>
            <a:r>
              <a:rPr lang="en-US" sz="2400" dirty="0"/>
              <a:t>Battle Abbey Secondary School					Kelly’s Vocational College</a:t>
            </a:r>
          </a:p>
          <a:p>
            <a:pPr marL="0" indent="0">
              <a:buNone/>
            </a:pPr>
            <a:r>
              <a:rPr lang="en-US" sz="2400" dirty="0"/>
              <a:t>Battle and Langton CE Primary School			</a:t>
            </a:r>
            <a:r>
              <a:rPr lang="en-US" sz="2400" dirty="0" err="1"/>
              <a:t>Jui</a:t>
            </a:r>
            <a:r>
              <a:rPr lang="en-US" sz="2400" dirty="0"/>
              <a:t> Lower</a:t>
            </a:r>
          </a:p>
          <a:p>
            <a:pPr marL="0" indent="0">
              <a:buNone/>
            </a:pPr>
            <a:r>
              <a:rPr lang="en-US" sz="2400" dirty="0"/>
              <a:t>St </a:t>
            </a:r>
            <a:r>
              <a:rPr lang="en-US" sz="2400" dirty="0" err="1"/>
              <a:t>Leonards</a:t>
            </a:r>
            <a:r>
              <a:rPr lang="en-US" sz="2400" dirty="0"/>
              <a:t> CE Primary Academy				Model Baptist, Grafton</a:t>
            </a:r>
          </a:p>
          <a:p>
            <a:pPr marL="0" indent="0">
              <a:buNone/>
            </a:pPr>
            <a:r>
              <a:rPr lang="en-US" sz="2400" dirty="0"/>
              <a:t>Sacred Heart RC Primary School					REC Hastings</a:t>
            </a:r>
          </a:p>
          <a:p>
            <a:pPr marL="0" indent="0">
              <a:buNone/>
            </a:pPr>
            <a:r>
              <a:rPr lang="en-US" sz="2400" dirty="0"/>
              <a:t>St Mary </a:t>
            </a:r>
            <a:r>
              <a:rPr lang="en-US" sz="2400" dirty="0" err="1"/>
              <a:t>Magdalenes</a:t>
            </a:r>
            <a:r>
              <a:rPr lang="en-US" sz="2400" dirty="0"/>
              <a:t> RC Primary School			Beckley</a:t>
            </a:r>
          </a:p>
          <a:p>
            <a:pPr marL="0" indent="0">
              <a:buNone/>
            </a:pPr>
            <a:r>
              <a:rPr lang="en-US" sz="2400" dirty="0" err="1"/>
              <a:t>Sedlescombe</a:t>
            </a:r>
            <a:r>
              <a:rPr lang="en-US" sz="2400" dirty="0"/>
              <a:t> CE Primary Academy				REC </a:t>
            </a:r>
            <a:r>
              <a:rPr lang="en-US" sz="2400" dirty="0" err="1"/>
              <a:t>Jui</a:t>
            </a:r>
            <a:r>
              <a:rPr lang="en-US" sz="2400" dirty="0"/>
              <a:t> Upper</a:t>
            </a:r>
          </a:p>
          <a:p>
            <a:pPr marL="0" indent="0">
              <a:buNone/>
            </a:pPr>
            <a:r>
              <a:rPr lang="en-US" sz="2400" dirty="0"/>
              <a:t>St Peter and St Paul’s CE Primary School			Glory</a:t>
            </a:r>
          </a:p>
          <a:p>
            <a:pPr marL="0" indent="0">
              <a:buNone/>
            </a:pPr>
            <a:r>
              <a:rPr lang="en-US" sz="2400" dirty="0"/>
              <a:t>Ore Village Primary Academy					St Mulumba</a:t>
            </a:r>
          </a:p>
          <a:p>
            <a:pPr marL="0" indent="0">
              <a:buNone/>
            </a:pPr>
            <a:r>
              <a:rPr lang="en-US" sz="2400" dirty="0" err="1"/>
              <a:t>Claverham</a:t>
            </a:r>
            <a:r>
              <a:rPr lang="en-US" sz="2400" dirty="0"/>
              <a:t> Community College					Huntingdon Kola Tree JSS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176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A4E50-49CE-037E-F961-B3E32AE96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Farms Project 2023/24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2B8D9-BC15-C92D-3643-800FEFE78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sz="1800" dirty="0"/>
              <a:t>A brief history</a:t>
            </a:r>
          </a:p>
          <a:p>
            <a:pPr lvl="0" fontAlgn="base"/>
            <a:r>
              <a:rPr lang="en-US" sz="1800" dirty="0"/>
              <a:t>The School Farms Project 2023/4 builds on the success of previous years.</a:t>
            </a:r>
          </a:p>
          <a:p>
            <a:pPr lvl="1" fontAlgn="base"/>
            <a:r>
              <a:rPr lang="en-US" dirty="0"/>
              <a:t>30 schools</a:t>
            </a:r>
          </a:p>
          <a:p>
            <a:pPr lvl="1" fontAlgn="base"/>
            <a:r>
              <a:rPr lang="en-US" dirty="0"/>
              <a:t>£1000 for the managers to decide how this should be spent.</a:t>
            </a:r>
            <a:endParaRPr lang="en-GB" sz="1800" dirty="0"/>
          </a:p>
          <a:p>
            <a:pPr lvl="0" fontAlgn="base"/>
            <a:r>
              <a:rPr lang="en-US" sz="1800" dirty="0"/>
              <a:t>Local </a:t>
            </a:r>
            <a:r>
              <a:rPr lang="en-US" dirty="0"/>
              <a:t>supervision </a:t>
            </a:r>
          </a:p>
          <a:p>
            <a:pPr lvl="1" fontAlgn="base"/>
            <a:r>
              <a:rPr lang="en-US" dirty="0"/>
              <a:t>Project Manager, </a:t>
            </a:r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Jeitta</a:t>
            </a:r>
            <a:r>
              <a:rPr lang="en-US" dirty="0"/>
              <a:t> </a:t>
            </a:r>
            <a:r>
              <a:rPr lang="en-US" dirty="0" err="1"/>
              <a:t>Kanneh</a:t>
            </a:r>
            <a:r>
              <a:rPr lang="en-US" dirty="0"/>
              <a:t> and </a:t>
            </a:r>
            <a:r>
              <a:rPr lang="en-US" dirty="0" err="1"/>
              <a:t>Suffian</a:t>
            </a:r>
            <a:r>
              <a:rPr lang="en-US" dirty="0"/>
              <a:t> Kamara, Assistant Project Manager, with support from Francis Mason, HSLFL Schools Coordinator in Sierra Leone. </a:t>
            </a:r>
            <a:endParaRPr lang="en-GB" sz="1800" dirty="0"/>
          </a:p>
          <a:p>
            <a:pPr fontAlgn="base"/>
            <a:r>
              <a:rPr lang="en-US" dirty="0"/>
              <a:t>International information sharing</a:t>
            </a:r>
          </a:p>
          <a:p>
            <a:pPr lvl="1" fontAlgn="base"/>
            <a:r>
              <a:rPr lang="en-US" dirty="0" err="1"/>
              <a:t>Jeitta</a:t>
            </a:r>
            <a:r>
              <a:rPr lang="en-US" dirty="0"/>
              <a:t>, </a:t>
            </a:r>
            <a:r>
              <a:rPr lang="en-US" dirty="0" err="1"/>
              <a:t>Suffian</a:t>
            </a:r>
            <a:r>
              <a:rPr lang="en-US" dirty="0"/>
              <a:t>, Francis, Isabel, Roger and David form the SF Committee, meeting regularly and interacting with HSLFL Trustees.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1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05641-D224-8D51-F648-5304AF96B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53DFA-123C-1772-D59D-235CEFD1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sz="2400" dirty="0"/>
              <a:t>A workshop </a:t>
            </a:r>
            <a:r>
              <a:rPr lang="en-GB" sz="2400" dirty="0"/>
              <a:t>at the beginning of the farming year, usually around May time.</a:t>
            </a:r>
          </a:p>
          <a:p>
            <a:pPr lvl="0" fontAlgn="base"/>
            <a:r>
              <a:rPr lang="en-GB" sz="2400" dirty="0"/>
              <a:t>Agree objectives for the year, funding and responsibilities</a:t>
            </a:r>
          </a:p>
          <a:p>
            <a:pPr lvl="0" fontAlgn="base"/>
            <a:r>
              <a:rPr lang="en-GB" sz="2400" dirty="0" err="1"/>
              <a:t>Jeitta</a:t>
            </a:r>
            <a:r>
              <a:rPr lang="en-GB" sz="2400" dirty="0"/>
              <a:t> and </a:t>
            </a:r>
            <a:r>
              <a:rPr lang="en-GB" sz="2400" dirty="0" err="1"/>
              <a:t>Suffian</a:t>
            </a:r>
            <a:r>
              <a:rPr lang="en-GB" sz="2400" dirty="0"/>
              <a:t> visit schools on a regular basis during the year</a:t>
            </a:r>
          </a:p>
          <a:p>
            <a:pPr lvl="0" fontAlgn="base"/>
            <a:r>
              <a:rPr lang="en-GB" sz="2400" dirty="0"/>
              <a:t>Regular SFP meetings keep the UK members in the loop</a:t>
            </a:r>
          </a:p>
          <a:p>
            <a:pPr lvl="0" fontAlgn="base"/>
            <a:r>
              <a:rPr lang="en-GB" sz="2400" dirty="0"/>
              <a:t>A celebration Exhibition in November/December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3257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5A86-8E45-094F-B5C9-7A58C30A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outside in a yard&#10;&#10;Description automatically generated">
            <a:extLst>
              <a:ext uri="{FF2B5EF4-FFF2-40B4-BE49-F238E27FC236}">
                <a16:creationId xmlns:a16="http://schemas.microsoft.com/office/drawing/2014/main" id="{83F9B6F9-7630-6B52-8032-4CD429A50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02" y="1270000"/>
            <a:ext cx="5136148" cy="3839882"/>
          </a:xfrm>
        </p:spPr>
      </p:pic>
      <p:pic>
        <p:nvPicPr>
          <p:cNvPr id="7" name="Picture 6" descr="A group of children in a field&#10;&#10;Description automatically generated">
            <a:extLst>
              <a:ext uri="{FF2B5EF4-FFF2-40B4-BE49-F238E27FC236}">
                <a16:creationId xmlns:a16="http://schemas.microsoft.com/office/drawing/2014/main" id="{49987D2B-D726-0EDB-3FBA-328C406523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884" y="1152899"/>
            <a:ext cx="5292782" cy="39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9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374A-6E78-E178-08A7-5B17D672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standing next to a table of vegetables&#10;&#10;Description automatically generated">
            <a:extLst>
              <a:ext uri="{FF2B5EF4-FFF2-40B4-BE49-F238E27FC236}">
                <a16:creationId xmlns:a16="http://schemas.microsoft.com/office/drawing/2014/main" id="{7F1DEA7B-D62C-4383-B349-53ECA50E0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75" y="237711"/>
            <a:ext cx="4129977" cy="3087649"/>
          </a:xfrm>
        </p:spPr>
      </p:pic>
      <p:pic>
        <p:nvPicPr>
          <p:cNvPr id="7" name="Picture 6" descr="A group of children holding flowers&#10;&#10;Description automatically generated">
            <a:extLst>
              <a:ext uri="{FF2B5EF4-FFF2-40B4-BE49-F238E27FC236}">
                <a16:creationId xmlns:a16="http://schemas.microsoft.com/office/drawing/2014/main" id="{868900C2-5A78-6BC8-E808-98BBE7E633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74" y="3327400"/>
            <a:ext cx="4127250" cy="3085611"/>
          </a:xfrm>
          <a:prstGeom prst="rect">
            <a:avLst/>
          </a:prstGeom>
        </p:spPr>
      </p:pic>
      <p:pic>
        <p:nvPicPr>
          <p:cNvPr id="9" name="Picture 8" descr="A person and a child selling leaves&#10;&#10;Description automatically generated">
            <a:extLst>
              <a:ext uri="{FF2B5EF4-FFF2-40B4-BE49-F238E27FC236}">
                <a16:creationId xmlns:a16="http://schemas.microsoft.com/office/drawing/2014/main" id="{080E3CDD-E759-684F-0E45-FC4C22CB5D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953" y="237713"/>
            <a:ext cx="4129976" cy="3087648"/>
          </a:xfrm>
          <a:prstGeom prst="rect">
            <a:avLst/>
          </a:prstGeom>
        </p:spPr>
      </p:pic>
      <p:pic>
        <p:nvPicPr>
          <p:cNvPr id="11" name="Picture 10" descr="A group of people standing around a table with vegetables&#10;&#10;Description automatically generated">
            <a:extLst>
              <a:ext uri="{FF2B5EF4-FFF2-40B4-BE49-F238E27FC236}">
                <a16:creationId xmlns:a16="http://schemas.microsoft.com/office/drawing/2014/main" id="{DB97182D-0194-1DB3-8F46-41737A618D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952" y="3325362"/>
            <a:ext cx="4129977" cy="30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0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F3BB-8B04-E613-0B8C-A91544D3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to the produce?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70054-7F66-3359-2C23-04C8C547A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Used for preparing school meals</a:t>
            </a:r>
          </a:p>
          <a:p>
            <a:r>
              <a:rPr lang="en-US" sz="2400" dirty="0"/>
              <a:t>Shared within the school and local community</a:t>
            </a:r>
          </a:p>
          <a:p>
            <a:r>
              <a:rPr lang="en-US" sz="2400" dirty="0"/>
              <a:t>Sold to buy more seeds, garden tools, </a:t>
            </a:r>
            <a:r>
              <a:rPr lang="en-US" sz="2400" dirty="0" err="1"/>
              <a:t>fertilisers</a:t>
            </a:r>
            <a:r>
              <a:rPr lang="en-US" sz="2400" dirty="0"/>
              <a:t>, fencing</a:t>
            </a:r>
          </a:p>
          <a:p>
            <a:r>
              <a:rPr lang="en-US" sz="2400" dirty="0"/>
              <a:t>Sold to buy resources for schools</a:t>
            </a:r>
          </a:p>
        </p:txBody>
      </p:sp>
    </p:spTree>
    <p:extLst>
      <p:ext uri="{BB962C8B-B14F-4D97-AF65-F5344CB8AC3E}">
        <p14:creationId xmlns:p14="http://schemas.microsoft.com/office/powerpoint/2010/main" val="318290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18139-2467-E08A-FCF3-E5EFA473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group of young girls working on a plant&#10;&#10;Description automatically generated">
            <a:extLst>
              <a:ext uri="{FF2B5EF4-FFF2-40B4-BE49-F238E27FC236}">
                <a16:creationId xmlns:a16="http://schemas.microsoft.com/office/drawing/2014/main" id="{A666579A-4CB9-F9AE-CD6B-905D8183B4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162" y="1670422"/>
            <a:ext cx="5679741" cy="4246283"/>
          </a:xfrm>
          <a:prstGeom prst="rect">
            <a:avLst/>
          </a:prstGeom>
        </p:spPr>
      </p:pic>
      <p:pic>
        <p:nvPicPr>
          <p:cNvPr id="15" name="Content Placeholder 14" descr="A group of people outside at a market&#10;&#10;Description automatically generated">
            <a:extLst>
              <a:ext uri="{FF2B5EF4-FFF2-40B4-BE49-F238E27FC236}">
                <a16:creationId xmlns:a16="http://schemas.microsoft.com/office/drawing/2014/main" id="{A919BCF0-29CF-B107-DB40-83BC48BD4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07" y="1670422"/>
            <a:ext cx="5679740" cy="4246282"/>
          </a:xfrm>
        </p:spPr>
      </p:pic>
    </p:spTree>
    <p:extLst>
      <p:ext uri="{BB962C8B-B14F-4D97-AF65-F5344CB8AC3E}">
        <p14:creationId xmlns:p14="http://schemas.microsoft.com/office/powerpoint/2010/main" val="16266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E6C5-1A30-5481-164F-3C86AEB8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2023/4 aims and Longer term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1FE44-968B-017C-714B-DF4FC9EC0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67627"/>
            <a:ext cx="8596668" cy="3880773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07000"/>
              </a:lnSpc>
              <a:buFont typeface="Wingdings" pitchFamily="2" charset="2"/>
              <a:buChar char="Ø"/>
            </a:pPr>
            <a:r>
              <a:rPr lang="en-US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expand the school garden project which started in 2020,2021 and 2022 to include sustainability. </a:t>
            </a:r>
            <a:endParaRPr lang="en-GB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itchFamily="2" charset="2"/>
              <a:buChar char="Ø"/>
            </a:pPr>
            <a:r>
              <a:rPr lang="en-US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 community participation and collaboration in the 2023 school farm project</a:t>
            </a:r>
            <a:endParaRPr lang="en-GB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itchFamily="2" charset="2"/>
              <a:buChar char="Ø"/>
            </a:pPr>
            <a:r>
              <a:rPr lang="en-US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continue building capacity through workshops and raise awareness on what the school farm project is all about.</a:t>
            </a:r>
            <a:endParaRPr lang="en-GB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 from school farm project 2023 to benefit schools, children, and the community. </a:t>
            </a:r>
            <a:endParaRPr lang="en-GB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/>
            <a:endParaRPr lang="en-US" sz="2900" dirty="0"/>
          </a:p>
          <a:p>
            <a:pPr lvl="0" fontAlgn="base"/>
            <a:r>
              <a:rPr lang="en-US" sz="2900" dirty="0"/>
              <a:t>To continue to teach Practical Agriculture in more and more schools</a:t>
            </a:r>
            <a:endParaRPr lang="en-GB" sz="2900" dirty="0"/>
          </a:p>
          <a:p>
            <a:pPr lvl="0" fontAlgn="base"/>
            <a:r>
              <a:rPr lang="en-US" sz="2900" dirty="0"/>
              <a:t>To work together with Local Community</a:t>
            </a:r>
            <a:endParaRPr lang="en-GB" sz="2900" dirty="0"/>
          </a:p>
          <a:p>
            <a:pPr lvl="0" fontAlgn="base"/>
            <a:r>
              <a:rPr lang="en-US" sz="2900" dirty="0"/>
              <a:t>To create more livelihoods in Agriculture and Farming  </a:t>
            </a:r>
          </a:p>
          <a:p>
            <a:pPr lvl="0" fontAlgn="base"/>
            <a:r>
              <a:rPr lang="en-US" sz="2900" dirty="0"/>
              <a:t>To become sustainable eventually without further funding</a:t>
            </a:r>
            <a:endParaRPr lang="en-GB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731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{6B385248-CF99-4343-95D2-82FE867DBF09}tf10001060</Template>
  <TotalTime>7028</TotalTime>
  <Words>447</Words>
  <Application>Microsoft Macintosh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Wingdings 3</vt:lpstr>
      <vt:lpstr>Facet</vt:lpstr>
      <vt:lpstr>Hastings Sierra Leone Friendship Link  Schools Farms Project Report</vt:lpstr>
      <vt:lpstr>Our schools and their partners</vt:lpstr>
      <vt:lpstr>School Farms Project 2023/24</vt:lpstr>
      <vt:lpstr>How it works</vt:lpstr>
      <vt:lpstr>PowerPoint Presentation</vt:lpstr>
      <vt:lpstr>PowerPoint Presentation</vt:lpstr>
      <vt:lpstr>What happens to the produce?</vt:lpstr>
      <vt:lpstr>PowerPoint Presentation</vt:lpstr>
      <vt:lpstr>2023/4 aims and Longer term aims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Hastings Sierra Leone Friendship Link Schools Report</dc:title>
  <dc:creator>Isabel Hodger</dc:creator>
  <cp:lastModifiedBy>Robin Gray</cp:lastModifiedBy>
  <cp:revision>24</cp:revision>
  <dcterms:created xsi:type="dcterms:W3CDTF">2021-10-16T13:38:13Z</dcterms:created>
  <dcterms:modified xsi:type="dcterms:W3CDTF">2024-01-24T08:37:01Z</dcterms:modified>
</cp:coreProperties>
</file>