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63" r:id="rId4"/>
    <p:sldId id="294" r:id="rId5"/>
    <p:sldId id="293" r:id="rId6"/>
    <p:sldId id="270" r:id="rId7"/>
    <p:sldId id="267" r:id="rId8"/>
    <p:sldId id="283" r:id="rId9"/>
    <p:sldId id="284" r:id="rId10"/>
    <p:sldId id="285" r:id="rId11"/>
    <p:sldId id="286" r:id="rId12"/>
    <p:sldId id="287" r:id="rId13"/>
    <p:sldId id="288" r:id="rId14"/>
    <p:sldId id="292" r:id="rId15"/>
    <p:sldId id="291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4CC86-41AB-8B42-BA36-070E5B48D6E7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4BCBA-2EAF-144F-83DF-388CD1FA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9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041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109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94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32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4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0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7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6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2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8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1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262F6-D504-614B-B959-D52673CC58A6}" type="datetimeFigureOut">
              <a:rPr lang="en-US" smtClean="0"/>
              <a:t>10/25/21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3A04AD-FFA1-3A4E-A807-FE0FA1EE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8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472" y="1872867"/>
            <a:ext cx="9738911" cy="17870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Hastings Sierra Leone Friendship Link</a:t>
            </a:r>
            <a:br>
              <a:rPr lang="en-US" sz="4400" dirty="0">
                <a:solidFill>
                  <a:schemeClr val="tx2"/>
                </a:solidFill>
              </a:rPr>
            </a:b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School Farms Project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0412" y="2979336"/>
            <a:ext cx="5709721" cy="2430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89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B73C-76CE-2E45-9D2F-632FFF4E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Schools’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D1454-3D4C-6B40-A9DA-57AD145B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48" y="1366091"/>
            <a:ext cx="8596668" cy="4882309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de-DE" dirty="0"/>
              <a:t> </a:t>
            </a:r>
            <a:endParaRPr lang="en-GB" dirty="0"/>
          </a:p>
          <a:p>
            <a:pPr lvl="0" fontAlgn="base"/>
            <a:r>
              <a:rPr lang="en-US" sz="2000" dirty="0"/>
              <a:t>Attend Introductory Workshop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Maintain regular contact, receive visits from the Project Manager and provide progress updates as required</a:t>
            </a:r>
            <a:r>
              <a:rPr lang="de-DE" sz="2000" dirty="0"/>
              <a:t>  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Provide details of crops grown, including photographs/videos to </a:t>
            </a:r>
            <a:r>
              <a:rPr lang="en-US" sz="2000" dirty="0" err="1"/>
              <a:t>Whats</a:t>
            </a:r>
            <a:r>
              <a:rPr lang="en-US" sz="2000" dirty="0"/>
              <a:t> App group (SL and UK)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Ensure that students are involved in all aspects of work on the farm</a:t>
            </a:r>
            <a:endParaRPr lang="en-GB" sz="2000" dirty="0"/>
          </a:p>
          <a:p>
            <a:endParaRPr lang="en-GB" sz="6400" dirty="0"/>
          </a:p>
          <a:p>
            <a:endParaRPr lang="en-GB" sz="6400" dirty="0"/>
          </a:p>
          <a:p>
            <a:pPr lvl="0" fontAlgn="base"/>
            <a:endParaRPr lang="en-GB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89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2FE0-579E-CD44-8FDC-5FFC80E2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Commitments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FBD3-21B4-F145-9EE8-8071F234A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buNone/>
            </a:pPr>
            <a:endParaRPr lang="en-GB" dirty="0"/>
          </a:p>
          <a:p>
            <a:endParaRPr lang="en-GB" dirty="0"/>
          </a:p>
          <a:p>
            <a:pPr lvl="0" fontAlgn="base"/>
            <a:r>
              <a:rPr lang="en-US" sz="2000" dirty="0"/>
              <a:t>Give harvested vegetables to those in need in the school (maybe as meals) or to the community</a:t>
            </a:r>
            <a:endParaRPr lang="en-GB" sz="2000" dirty="0"/>
          </a:p>
          <a:p>
            <a:r>
              <a:rPr lang="en-GB" sz="2000" dirty="0"/>
              <a:t>Any Income from sale of vegetables to benefit the school or local community or to buy materials for the following year</a:t>
            </a:r>
          </a:p>
          <a:p>
            <a:pPr lvl="0" fontAlgn="base"/>
            <a:r>
              <a:rPr lang="en-US" sz="2000" dirty="0"/>
              <a:t>Attend a second workshop at the end of the growing season to share experiences and learning, and discuss ideas</a:t>
            </a:r>
            <a:r>
              <a:rPr lang="de-DE" sz="2000" dirty="0"/>
              <a:t> o</a:t>
            </a:r>
            <a:r>
              <a:rPr lang="en-US" sz="2000" dirty="0"/>
              <a:t>f any future improvements. </a:t>
            </a:r>
            <a:endParaRPr lang="en-GB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2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5899-DA36-AD43-A1F5-4DE22C6E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D9A8F-6404-904D-BCB0-FFF9CEE9E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n-US" sz="2000" dirty="0"/>
              <a:t>During the growing season </a:t>
            </a:r>
            <a:r>
              <a:rPr lang="en-US" sz="2000" dirty="0" err="1"/>
              <a:t>Jeitta</a:t>
            </a:r>
            <a:r>
              <a:rPr lang="en-US" sz="2000" dirty="0"/>
              <a:t> made several visits to all 24 schools. regularly reporting back to the School Farms Project Committee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Individual schools have also been exemplary in recording the development of their farms. Sharing their experiences and achievements </a:t>
            </a:r>
            <a:r>
              <a:rPr lang="en-GB" sz="2000" dirty="0"/>
              <a:t>with other schools and with HSLFL</a:t>
            </a:r>
          </a:p>
          <a:p>
            <a:endParaRPr lang="en-GB" sz="2000" dirty="0"/>
          </a:p>
          <a:p>
            <a:pPr lvl="0" fontAlgn="base"/>
            <a:r>
              <a:rPr lang="en-US" sz="2000" dirty="0"/>
              <a:t>The SFP Committee has been meeting regularly to </a:t>
            </a:r>
            <a:r>
              <a:rPr lang="en-US" sz="2000"/>
              <a:t>record progress </a:t>
            </a:r>
            <a:r>
              <a:rPr lang="en-US" sz="2000" dirty="0"/>
              <a:t>against objectives and commitments</a:t>
            </a:r>
            <a:endParaRPr lang="en-GB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26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9F4CC-63D2-C942-B795-FE248A67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Results!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1F75C-5A98-9E4D-A929-E8CD1342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n-US" dirty="0"/>
              <a:t> </a:t>
            </a:r>
            <a:r>
              <a:rPr lang="en-US" sz="2000" dirty="0"/>
              <a:t>Results have been spectacular. Farms are extensive and proudly maintained with enthusiasm and energy by both school staff, pupils and members of the local community. </a:t>
            </a:r>
            <a:endParaRPr lang="en-GB" sz="2000" dirty="0"/>
          </a:p>
          <a:p>
            <a:pPr lvl="0" fontAlgn="base"/>
            <a:r>
              <a:rPr lang="en-US" sz="2000" dirty="0"/>
              <a:t>Students are learning agricultural skills and have practical experience to supplement the theoretical  knowledge of previous curriculum studies. </a:t>
            </a:r>
            <a:endParaRPr lang="en-GB" sz="2000" dirty="0"/>
          </a:p>
          <a:p>
            <a:pPr lvl="0" fontAlgn="base"/>
            <a:r>
              <a:rPr lang="en-US" sz="2000" dirty="0"/>
              <a:t>Schools have mainly cultivated the staple vegetables and many have harvested second crops. Other initiatives include creating plant nurseries for seedlings and setting up irrigation systems.</a:t>
            </a:r>
            <a:endParaRPr lang="en-GB" sz="2000" dirty="0"/>
          </a:p>
          <a:p>
            <a:pPr lvl="0" fontAlgn="base"/>
            <a:r>
              <a:rPr lang="en-US" sz="2000" dirty="0"/>
              <a:t>A further initiative by individual schools involved growing rice and rearing pigs!</a:t>
            </a:r>
            <a:endParaRPr lang="en-GB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5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8343-83B4-5C48-AA75-7A1FE7D4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Kankalay</a:t>
            </a:r>
            <a:r>
              <a:rPr lang="en-US" dirty="0"/>
              <a:t> and Christ Standard</a:t>
            </a:r>
          </a:p>
        </p:txBody>
      </p:sp>
      <p:pic>
        <p:nvPicPr>
          <p:cNvPr id="5" name="Content Placeholder 4" descr="A picture containing outdoor, child, person, child&#10;&#10;Description automatically generated">
            <a:extLst>
              <a:ext uri="{FF2B5EF4-FFF2-40B4-BE49-F238E27FC236}">
                <a16:creationId xmlns:a16="http://schemas.microsoft.com/office/drawing/2014/main" id="{B9A31390-B4B3-0C44-BE46-0778BF199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2111161"/>
            <a:ext cx="3046648" cy="4062198"/>
          </a:xfrm>
        </p:spPr>
      </p:pic>
      <p:pic>
        <p:nvPicPr>
          <p:cNvPr id="6" name="VIDEO-2021-10-09-17-22-44" descr="VIDEO-2021-10-09-17-22-44">
            <a:hlinkClick r:id="" action="ppaction://media"/>
            <a:extLst>
              <a:ext uri="{FF2B5EF4-FFF2-40B4-BE49-F238E27FC236}">
                <a16:creationId xmlns:a16="http://schemas.microsoft.com/office/drawing/2014/main" id="{96FDC99C-4BB1-FB41-81B9-61154187E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851" y="2111161"/>
            <a:ext cx="7385815" cy="40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23734-591D-8F41-9283-777F8254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Pigs at </a:t>
            </a:r>
            <a:r>
              <a:rPr lang="en-US" dirty="0" err="1"/>
              <a:t>Edest</a:t>
            </a:r>
            <a:r>
              <a:rPr lang="en-US" dirty="0"/>
              <a:t> and Rice at </a:t>
            </a:r>
            <a:r>
              <a:rPr lang="en-US" dirty="0" err="1"/>
              <a:t>Kossoh</a:t>
            </a:r>
            <a:r>
              <a:rPr lang="en-US" dirty="0"/>
              <a:t> Town</a:t>
            </a:r>
          </a:p>
        </p:txBody>
      </p:sp>
      <p:pic>
        <p:nvPicPr>
          <p:cNvPr id="5" name="Content Placeholder 4" descr="A picture containing grass, outdoor, mammal, standing&#10;&#10;Description automatically generated">
            <a:extLst>
              <a:ext uri="{FF2B5EF4-FFF2-40B4-BE49-F238E27FC236}">
                <a16:creationId xmlns:a16="http://schemas.microsoft.com/office/drawing/2014/main" id="{6D55023F-7EF1-3C49-9F37-7FF138CD0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717589"/>
            <a:ext cx="3650227" cy="4866971"/>
          </a:xfrm>
        </p:spPr>
      </p:pic>
      <p:pic>
        <p:nvPicPr>
          <p:cNvPr id="7" name="Picture 6" descr="A child in a field of tall grass&#10;&#10;Description automatically generated with low confidence">
            <a:extLst>
              <a:ext uri="{FF2B5EF4-FFF2-40B4-BE49-F238E27FC236}">
                <a16:creationId xmlns:a16="http://schemas.microsoft.com/office/drawing/2014/main" id="{1A7781A6-40F1-5E46-8CD5-255F0CB4A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243" y="1160269"/>
            <a:ext cx="3024146" cy="5381042"/>
          </a:xfrm>
          <a:prstGeom prst="rect">
            <a:avLst/>
          </a:prstGeom>
        </p:spPr>
      </p:pic>
      <p:pic>
        <p:nvPicPr>
          <p:cNvPr id="9" name="Picture 8" descr="A close up of some grass&#10;&#10;Description automatically generated with low confidence">
            <a:extLst>
              <a:ext uri="{FF2B5EF4-FFF2-40B4-BE49-F238E27FC236}">
                <a16:creationId xmlns:a16="http://schemas.microsoft.com/office/drawing/2014/main" id="{AF78FC52-D0CA-5143-B7A1-5CF34079C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668" y="1160270"/>
            <a:ext cx="3024145" cy="53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B2A0-2BD6-564A-AD29-12DE6848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 now ….</a:t>
            </a:r>
            <a:br>
              <a:rPr lang="en-US" dirty="0"/>
            </a:br>
            <a:r>
              <a:rPr lang="en-US" dirty="0"/>
              <a:t>End of Season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DF0D7-4F0D-E143-99FD-F43BAF452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sz="2000" dirty="0"/>
              <a:t>To s</a:t>
            </a:r>
            <a:r>
              <a:rPr lang="en-US" sz="2000" dirty="0"/>
              <a:t>hare learning experiences and achievements against the Aims and Objectives. </a:t>
            </a:r>
          </a:p>
          <a:p>
            <a:pPr lvl="0" fontAlgn="base"/>
            <a:endParaRPr lang="en-US" sz="2000" dirty="0"/>
          </a:p>
          <a:p>
            <a:pPr lvl="0" fontAlgn="base"/>
            <a:r>
              <a:rPr lang="en-US" sz="2000" dirty="0"/>
              <a:t>To </a:t>
            </a:r>
            <a:r>
              <a:rPr lang="en-US" sz="2000" dirty="0" err="1"/>
              <a:t>analyse</a:t>
            </a:r>
            <a:r>
              <a:rPr lang="en-US" sz="2000" dirty="0"/>
              <a:t> What Went Well, (WWW) Even Better If …? (EBI)</a:t>
            </a:r>
          </a:p>
          <a:p>
            <a:pPr lvl="0" fontAlgn="base"/>
            <a:endParaRPr lang="en-GB" sz="2000" dirty="0"/>
          </a:p>
          <a:p>
            <a:r>
              <a:rPr lang="en-US" sz="2000" dirty="0"/>
              <a:t>To agree plans for the future.</a:t>
            </a:r>
          </a:p>
          <a:p>
            <a:endParaRPr lang="en-GB" sz="2000" dirty="0"/>
          </a:p>
          <a:p>
            <a:r>
              <a:rPr lang="en-US" sz="2000" dirty="0"/>
              <a:t>To share long term objectives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47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60DE-2221-F743-B588-DFA8796B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Aiming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DE5BB-6763-154D-B2AB-17DB3D964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dirty="0"/>
              <a:t> </a:t>
            </a:r>
            <a:endParaRPr lang="en-GB" dirty="0"/>
          </a:p>
          <a:p>
            <a:pPr lvl="0" fontAlgn="base"/>
            <a:r>
              <a:rPr lang="en-US" dirty="0"/>
              <a:t> </a:t>
            </a:r>
            <a:r>
              <a:rPr lang="en-US" sz="2200" dirty="0"/>
              <a:t>To continue to teach Practical Agriculture in schools</a:t>
            </a:r>
            <a:endParaRPr lang="en-GB" sz="2200" dirty="0"/>
          </a:p>
          <a:p>
            <a:endParaRPr lang="en-GB" sz="2200" dirty="0"/>
          </a:p>
          <a:p>
            <a:pPr lvl="0" fontAlgn="base"/>
            <a:r>
              <a:rPr lang="en-US" sz="2200" dirty="0"/>
              <a:t>To develop farms so that many students gain further Agricultural skills</a:t>
            </a:r>
            <a:endParaRPr lang="en-GB" sz="2200" dirty="0"/>
          </a:p>
          <a:p>
            <a:endParaRPr lang="en-GB" sz="2200" dirty="0"/>
          </a:p>
          <a:p>
            <a:pPr lvl="0" fontAlgn="base"/>
            <a:r>
              <a:rPr lang="en-US" sz="2200" dirty="0"/>
              <a:t>To work together with Local Community to develop Community Farms</a:t>
            </a:r>
            <a:endParaRPr lang="en-GB" sz="2200" dirty="0"/>
          </a:p>
          <a:p>
            <a:endParaRPr lang="en-GB" sz="2200" dirty="0"/>
          </a:p>
          <a:p>
            <a:pPr lvl="0" fontAlgn="base"/>
            <a:r>
              <a:rPr lang="en-US" sz="2200" dirty="0"/>
              <a:t>To create more livelihoods in Agriculture and Farming  </a:t>
            </a:r>
            <a:endParaRPr lang="en-GB" sz="2200" dirty="0"/>
          </a:p>
          <a:p>
            <a:endParaRPr lang="en-GB" sz="2200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5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16" y="715841"/>
            <a:ext cx="5754696" cy="11790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Seeds Challenge 2020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214" y="1671810"/>
            <a:ext cx="5754696" cy="3514380"/>
          </a:xfrm>
        </p:spPr>
        <p:txBody>
          <a:bodyPr anchor="t">
            <a:normAutofit fontScale="25000" lnSpcReduction="20000"/>
          </a:bodyPr>
          <a:lstStyle/>
          <a:p>
            <a:pPr lvl="0" fontAlgn="base"/>
            <a:r>
              <a:rPr lang="en-US" sz="8000" dirty="0"/>
              <a:t>Battle Horticultural Society generously donated </a:t>
            </a:r>
            <a:r>
              <a:rPr lang="de-DE" sz="8000" dirty="0"/>
              <a:t>£</a:t>
            </a:r>
            <a:r>
              <a:rPr lang="en-US" sz="8000" dirty="0"/>
              <a:t>200 for schools in Hastings Sierra Leone to grow</a:t>
            </a:r>
            <a:r>
              <a:rPr lang="de-DE" sz="8000" dirty="0"/>
              <a:t> </a:t>
            </a:r>
            <a:r>
              <a:rPr lang="de-DE" sz="8000" dirty="0" err="1"/>
              <a:t>vegetabl</a:t>
            </a:r>
            <a:r>
              <a:rPr lang="en-US" sz="8000" dirty="0"/>
              <a:t>es</a:t>
            </a:r>
            <a:endParaRPr lang="en-GB" sz="8000" dirty="0"/>
          </a:p>
          <a:p>
            <a:endParaRPr lang="en-GB" sz="8000" dirty="0"/>
          </a:p>
          <a:p>
            <a:pPr lvl="0" fontAlgn="base"/>
            <a:r>
              <a:rPr lang="en-US" sz="8000" dirty="0"/>
              <a:t>In February 2020 twenty-one local schools received 108,000 Le (equivalent to </a:t>
            </a:r>
            <a:r>
              <a:rPr lang="de-DE" sz="8000" dirty="0"/>
              <a:t>£</a:t>
            </a:r>
            <a:r>
              <a:rPr lang="nl-NL" sz="8000" dirty="0"/>
              <a:t>9) in order </a:t>
            </a:r>
            <a:r>
              <a:rPr lang="nl-NL" sz="8000" dirty="0" err="1"/>
              <a:t>to</a:t>
            </a:r>
            <a:r>
              <a:rPr lang="en-US" sz="8000" dirty="0"/>
              <a:t> create school gardens</a:t>
            </a:r>
            <a:endParaRPr lang="en-GB" sz="8000" dirty="0"/>
          </a:p>
          <a:p>
            <a:endParaRPr lang="en-GB" sz="8000" dirty="0"/>
          </a:p>
          <a:p>
            <a:pPr lvl="0" fontAlgn="base"/>
            <a:r>
              <a:rPr lang="en-US" sz="8000" dirty="0"/>
              <a:t>Seeds were sown by teachers and pupils at the beginning of the rainy season</a:t>
            </a:r>
            <a:endParaRPr lang="en-GB" sz="8000" dirty="0"/>
          </a:p>
          <a:p>
            <a:endParaRPr lang="en-GB" sz="8000" dirty="0"/>
          </a:p>
          <a:p>
            <a:pPr lvl="0" fontAlgn="base"/>
            <a:r>
              <a:rPr lang="en-US" sz="8000" dirty="0"/>
              <a:t>This HSLFL project was referred to as the SEEDS CHALLENGE 2020.</a:t>
            </a:r>
            <a:endParaRPr lang="en-GB" sz="8000" dirty="0"/>
          </a:p>
          <a:p>
            <a:endParaRPr lang="en-GB" sz="6500" dirty="0"/>
          </a:p>
          <a:p>
            <a:endParaRPr lang="en-US" sz="14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9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n-US" sz="2000" dirty="0"/>
              <a:t>Schools grew a range of staple vegetables (including cassava leaves, corn, </a:t>
            </a:r>
            <a:r>
              <a:rPr lang="en-US" sz="2000" dirty="0" err="1"/>
              <a:t>crain</a:t>
            </a:r>
            <a:r>
              <a:rPr lang="en-US" sz="2000" dirty="0"/>
              <a:t> </a:t>
            </a:r>
            <a:r>
              <a:rPr lang="en-US" sz="2000" dirty="0" err="1"/>
              <a:t>crain</a:t>
            </a:r>
            <a:r>
              <a:rPr lang="en-US" sz="2000" dirty="0"/>
              <a:t>, garden eggs, green leaves, ginger, groundnuts, okra, onions, potatoes, sorrel, tomatoes</a:t>
            </a:r>
            <a:r>
              <a:rPr lang="de-DE" sz="2000" dirty="0"/>
              <a:t>) 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Throughout the growing season HSLFL received photographs/videos of verdant gardens of lush green vegetation tended by energetic pupils and their teachers.</a:t>
            </a:r>
            <a:endParaRPr lang="en-GB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5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BD23-238F-5242-AAE7-93EFF740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Kelly’s Vocational College</a:t>
            </a:r>
          </a:p>
        </p:txBody>
      </p:sp>
      <p:pic>
        <p:nvPicPr>
          <p:cNvPr id="4" name="VIDEO-2020-03-10-11-22-35" descr="VIDEO-2020-03-10-11-22-35">
            <a:hlinkClick r:id="" action="ppaction://media"/>
            <a:extLst>
              <a:ext uri="{FF2B5EF4-FFF2-40B4-BE49-F238E27FC236}">
                <a16:creationId xmlns:a16="http://schemas.microsoft.com/office/drawing/2014/main" id="{6ED0B299-3248-A442-9AFC-FFFCCB91D9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024" y="1878346"/>
            <a:ext cx="4054473" cy="2230188"/>
          </a:xfrm>
        </p:spPr>
      </p:pic>
      <p:pic>
        <p:nvPicPr>
          <p:cNvPr id="7" name="Picture 6" descr="A picture containing grass, outdoor, plant, dirt&#10;&#10;Description automatically generated">
            <a:extLst>
              <a:ext uri="{FF2B5EF4-FFF2-40B4-BE49-F238E27FC236}">
                <a16:creationId xmlns:a16="http://schemas.microsoft.com/office/drawing/2014/main" id="{38486269-096E-9345-8CC9-21DBCD803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273" y="3124200"/>
            <a:ext cx="6604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11EC4-09B1-3641-8A76-3E419B45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Huntingdon </a:t>
            </a:r>
            <a:r>
              <a:rPr lang="en-US" dirty="0" err="1"/>
              <a:t>Jui</a:t>
            </a:r>
            <a:endParaRPr lang="en-US" dirty="0"/>
          </a:p>
        </p:txBody>
      </p:sp>
      <p:pic>
        <p:nvPicPr>
          <p:cNvPr id="5" name="Content Placeholder 4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BD2A3A30-33E0-BC4A-A066-05DF6E9D8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9635" y="2228080"/>
            <a:ext cx="5109038" cy="3826731"/>
          </a:xfrm>
        </p:spPr>
      </p:pic>
      <p:pic>
        <p:nvPicPr>
          <p:cNvPr id="11" name="Picture 10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877F2940-3AC3-EC4A-B595-5ADFFB998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01" y="1829250"/>
            <a:ext cx="3614367" cy="48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9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fontAlgn="base"/>
            <a:r>
              <a:rPr lang="en-US" sz="2200" dirty="0"/>
              <a:t>Crops were harvested later in the rainy season. Some schools stored seeds for sowing the following year</a:t>
            </a:r>
          </a:p>
          <a:p>
            <a:pPr lvl="0" fontAlgn="base"/>
            <a:endParaRPr lang="en-GB" sz="2200" dirty="0"/>
          </a:p>
          <a:p>
            <a:pPr lvl="0" fontAlgn="base"/>
            <a:r>
              <a:rPr lang="en-US" sz="2200" dirty="0"/>
              <a:t>Vegetables were cooked to provide meals for pupils, teachers or parents. Income from any sale of produce was generally spent to benefit the school or buy more seeds</a:t>
            </a:r>
            <a:endParaRPr lang="en-GB" sz="2200" dirty="0"/>
          </a:p>
          <a:p>
            <a:endParaRPr lang="en-GB" sz="2200" dirty="0"/>
          </a:p>
          <a:p>
            <a:pPr lvl="0" fontAlgn="base"/>
            <a:r>
              <a:rPr lang="en-US" sz="2200" dirty="0"/>
              <a:t>A Questionnaire was sent to all schools to receive their feedback and the level of interest for continuing the project in the future</a:t>
            </a:r>
            <a:endParaRPr lang="en-GB" sz="2200" dirty="0"/>
          </a:p>
          <a:p>
            <a:endParaRPr lang="en-GB" sz="2200" dirty="0"/>
          </a:p>
          <a:p>
            <a:pPr lvl="0" fontAlgn="base"/>
            <a:r>
              <a:rPr lang="en-US" sz="2200" dirty="0"/>
              <a:t>Responses were unanimously positive and schools requested further development of this successful project. </a:t>
            </a:r>
            <a:endParaRPr lang="en-GB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8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182" y="526108"/>
            <a:ext cx="8596668" cy="1320800"/>
          </a:xfrm>
        </p:spPr>
        <p:txBody>
          <a:bodyPr/>
          <a:lstStyle/>
          <a:p>
            <a:r>
              <a:rPr lang="en-US" dirty="0"/>
              <a:t>School Farms Project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00" y="1361062"/>
            <a:ext cx="8596668" cy="4455844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en-US" sz="2200" dirty="0"/>
              <a:t>The SCHOOL FARMS 2021 project builds on the success of the SEEDS CHALLENGE. It</a:t>
            </a:r>
            <a:r>
              <a:rPr lang="de-DE" sz="2200" dirty="0"/>
              <a:t>’</a:t>
            </a:r>
            <a:r>
              <a:rPr lang="en-US" sz="2200" dirty="0"/>
              <a:t>s long term objectives are focused on creating opportunities for employment through learnt skills and the involvement of local communities</a:t>
            </a:r>
            <a:endParaRPr lang="en-GB" sz="2200" dirty="0"/>
          </a:p>
          <a:p>
            <a:endParaRPr lang="en-GB" sz="2200" dirty="0"/>
          </a:p>
          <a:p>
            <a:pPr lvl="0" fontAlgn="base"/>
            <a:r>
              <a:rPr lang="en-US" sz="2200" dirty="0"/>
              <a:t>Participating schools agreed to work in a more structured project with more help and more accountability.</a:t>
            </a:r>
            <a:endParaRPr lang="en-GB" sz="2200" dirty="0"/>
          </a:p>
          <a:p>
            <a:endParaRPr lang="en-GB" sz="2200" dirty="0"/>
          </a:p>
          <a:p>
            <a:pPr lvl="0" fontAlgn="base"/>
            <a:r>
              <a:rPr lang="en-US" sz="2200" dirty="0"/>
              <a:t>Local supervision of the project is carried out by the Project Manager, </a:t>
            </a:r>
            <a:r>
              <a:rPr lang="en-US" sz="2200" dirty="0" err="1"/>
              <a:t>Mrs</a:t>
            </a:r>
            <a:r>
              <a:rPr lang="en-US" sz="2200" dirty="0"/>
              <a:t> </a:t>
            </a:r>
            <a:r>
              <a:rPr lang="en-US" sz="2200" dirty="0" err="1"/>
              <a:t>Jeitta</a:t>
            </a:r>
            <a:r>
              <a:rPr lang="en-US" sz="2200" dirty="0"/>
              <a:t> </a:t>
            </a:r>
            <a:r>
              <a:rPr lang="en-US" sz="2200" dirty="0" err="1"/>
              <a:t>Kanneh</a:t>
            </a:r>
            <a:r>
              <a:rPr lang="en-US" sz="2200" dirty="0"/>
              <a:t>, with the support from Francis Mason, HSLFL Schools Coordinator in Sierra Leone. </a:t>
            </a:r>
          </a:p>
          <a:p>
            <a:pPr marL="0" lvl="0" indent="0" fontAlgn="base">
              <a:buNone/>
            </a:pPr>
            <a:endParaRPr lang="en-GB" sz="2200" dirty="0"/>
          </a:p>
          <a:p>
            <a:pPr lvl="0" fontAlgn="base"/>
            <a:r>
              <a:rPr lang="en-US" sz="2200" dirty="0" err="1"/>
              <a:t>Jeitta</a:t>
            </a:r>
            <a:r>
              <a:rPr lang="en-US" sz="2200" dirty="0"/>
              <a:t>, Francis, Isabel, Roger and David form the SF Committee, meeting regularly and interacting with HSLFL Trustees.</a:t>
            </a:r>
            <a:endParaRPr lang="en-GB" sz="2200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4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662C5-8A24-974A-B708-B2BAA518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it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70C0-3DB4-D946-AB5C-F2E4EC031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n-US" sz="2000" dirty="0"/>
              <a:t>A workshop to introduce Head Teachers to the SCHOOL FARMS Project 2021 was facilitated by </a:t>
            </a:r>
            <a:r>
              <a:rPr lang="en-US" sz="2000" dirty="0" err="1"/>
              <a:t>Jeitta</a:t>
            </a:r>
            <a:r>
              <a:rPr lang="en-US" sz="2000" dirty="0"/>
              <a:t> and held at Francis</a:t>
            </a:r>
            <a:r>
              <a:rPr lang="de-DE" sz="2000" dirty="0"/>
              <a:t>’</a:t>
            </a:r>
            <a:r>
              <a:rPr lang="it-IT" sz="2000" dirty="0" err="1"/>
              <a:t>s</a:t>
            </a:r>
            <a:r>
              <a:rPr lang="it-IT" sz="2000" dirty="0"/>
              <a:t> Conforti compound in March. 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Twenty-four Head Teachers attending the workshop, agreed to the aims and objectives of the project and accepted the responsibilities and accountability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Schools received 260,000 Le (equivalent to </a:t>
            </a:r>
            <a:r>
              <a:rPr lang="de-DE" sz="2000" dirty="0"/>
              <a:t>£</a:t>
            </a:r>
            <a:r>
              <a:rPr lang="en-US" sz="2000" dirty="0"/>
              <a:t>20) in order to buy materials to grow their crops (seeds, </a:t>
            </a:r>
            <a:r>
              <a:rPr lang="en-US" sz="2000" dirty="0" err="1"/>
              <a:t>fertiliser</a:t>
            </a:r>
            <a:r>
              <a:rPr lang="en-US" sz="2000" dirty="0"/>
              <a:t>, tools etc.). </a:t>
            </a:r>
            <a:endParaRPr lang="en-GB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89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4A138-38A1-FA4F-85E5-3F01CC06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890CD-B1DC-B04F-8EE9-2929D088A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46367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lvl="0" fontAlgn="base"/>
            <a:r>
              <a:rPr lang="en-US" sz="2000" dirty="0"/>
              <a:t>To develop annual planting and harvesting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To become self sustaining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To build skills in agriculture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To Involve the local community in work on the farm</a:t>
            </a:r>
            <a:endParaRPr lang="en-GB" sz="2000" dirty="0"/>
          </a:p>
          <a:p>
            <a:endParaRPr lang="en-GB" sz="2000" dirty="0"/>
          </a:p>
          <a:p>
            <a:pPr lvl="0" fontAlgn="base"/>
            <a:r>
              <a:rPr lang="en-US" sz="2000" dirty="0"/>
              <a:t>To create an awareness of opportunities for employment in the agricultural industry.</a:t>
            </a:r>
          </a:p>
        </p:txBody>
      </p:sp>
    </p:spTree>
    <p:extLst>
      <p:ext uri="{BB962C8B-B14F-4D97-AF65-F5344CB8AC3E}">
        <p14:creationId xmlns:p14="http://schemas.microsoft.com/office/powerpoint/2010/main" val="15939813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{6B385248-CF99-4343-95D2-82FE867DBF09}tf10001060</Template>
  <TotalTime>6928</TotalTime>
  <Words>850</Words>
  <Application>Microsoft Macintosh PowerPoint</Application>
  <PresentationFormat>Widescreen</PresentationFormat>
  <Paragraphs>99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Facet</vt:lpstr>
      <vt:lpstr>Hastings Sierra Leone Friendship Link  School Farms Project 2021</vt:lpstr>
      <vt:lpstr>Seeds Challenge 2020</vt:lpstr>
      <vt:lpstr>What happened …..</vt:lpstr>
      <vt:lpstr>Kelly’s Vocational College</vt:lpstr>
      <vt:lpstr>Huntingdon Jui</vt:lpstr>
      <vt:lpstr>The Results</vt:lpstr>
      <vt:lpstr>School Farms Project 2021</vt:lpstr>
      <vt:lpstr>How did it start?</vt:lpstr>
      <vt:lpstr>Aims and Objectives </vt:lpstr>
      <vt:lpstr>Schools’ Commitments</vt:lpstr>
      <vt:lpstr>School Commitments continued</vt:lpstr>
      <vt:lpstr>What happened</vt:lpstr>
      <vt:lpstr>The Results!</vt:lpstr>
      <vt:lpstr>Kankalay and Christ Standard</vt:lpstr>
      <vt:lpstr>Pigs at Edest and Rice at Kossoh Town</vt:lpstr>
      <vt:lpstr>What is happening now …. End of Season Workshop</vt:lpstr>
      <vt:lpstr>Aiming for Sustainability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Hastings Sierra Leone Friendship Link Seeds Challenge</dc:title>
  <dc:creator>Isabel Hodger</dc:creator>
  <cp:lastModifiedBy>Robin Gray</cp:lastModifiedBy>
  <cp:revision>10</cp:revision>
  <dcterms:created xsi:type="dcterms:W3CDTF">2021-10-09T10:33:22Z</dcterms:created>
  <dcterms:modified xsi:type="dcterms:W3CDTF">2021-10-25T09:33:56Z</dcterms:modified>
</cp:coreProperties>
</file>